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8" r:id="rId2"/>
    <p:sldId id="425" r:id="rId3"/>
    <p:sldId id="418" r:id="rId4"/>
    <p:sldId id="421" r:id="rId5"/>
    <p:sldId id="406" r:id="rId6"/>
    <p:sldId id="419" r:id="rId7"/>
    <p:sldId id="260" r:id="rId8"/>
    <p:sldId id="269" r:id="rId9"/>
    <p:sldId id="420" r:id="rId10"/>
    <p:sldId id="338" r:id="rId11"/>
    <p:sldId id="339" r:id="rId12"/>
    <p:sldId id="344" r:id="rId13"/>
    <p:sldId id="340" r:id="rId14"/>
    <p:sldId id="343" r:id="rId15"/>
    <p:sldId id="341" r:id="rId16"/>
    <p:sldId id="342" r:id="rId17"/>
    <p:sldId id="345" r:id="rId18"/>
    <p:sldId id="346" r:id="rId19"/>
    <p:sldId id="352" r:id="rId20"/>
    <p:sldId id="347" r:id="rId21"/>
    <p:sldId id="348" r:id="rId22"/>
    <p:sldId id="349" r:id="rId23"/>
    <p:sldId id="350" r:id="rId24"/>
    <p:sldId id="353" r:id="rId25"/>
    <p:sldId id="354" r:id="rId26"/>
    <p:sldId id="357" r:id="rId27"/>
    <p:sldId id="358" r:id="rId28"/>
    <p:sldId id="356" r:id="rId29"/>
    <p:sldId id="355" r:id="rId30"/>
    <p:sldId id="422" r:id="rId31"/>
    <p:sldId id="413" r:id="rId32"/>
    <p:sldId id="303" r:id="rId33"/>
    <p:sldId id="278" r:id="rId34"/>
    <p:sldId id="280" r:id="rId35"/>
    <p:sldId id="279" r:id="rId36"/>
    <p:sldId id="424" r:id="rId37"/>
    <p:sldId id="423"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DF0E7"/>
    <a:srgbClr val="FBE0CB"/>
    <a:srgbClr val="FDF1D6"/>
  </p:clrMru>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86410" autoAdjust="0"/>
  </p:normalViewPr>
  <p:slideViewPr>
    <p:cSldViewPr>
      <p:cViewPr varScale="1">
        <p:scale>
          <a:sx n="80" d="100"/>
          <a:sy n="80" d="100"/>
        </p:scale>
        <p:origin x="-1542" y="-84"/>
      </p:cViewPr>
      <p:guideLst>
        <p:guide orient="horz" pos="2160"/>
        <p:guide pos="2880"/>
      </p:guideLst>
    </p:cSldViewPr>
  </p:slideViewPr>
  <p:outlineViewPr>
    <p:cViewPr>
      <p:scale>
        <a:sx n="33" d="100"/>
        <a:sy n="33" d="100"/>
      </p:scale>
      <p:origin x="0" y="-71796"/>
    </p:cViewPr>
  </p:outlineViewPr>
  <p:notesTextViewPr>
    <p:cViewPr>
      <p:scale>
        <a:sx n="1" d="1"/>
        <a:sy n="1" d="1"/>
      </p:scale>
      <p:origin x="0" y="0"/>
    </p:cViewPr>
  </p:notesTextViewPr>
  <p:sorterViewPr>
    <p:cViewPr varScale="1">
      <p:scale>
        <a:sx n="100" d="100"/>
        <a:sy n="100" d="100"/>
      </p:scale>
      <p:origin x="0" y="-5668"/>
    </p:cViewPr>
  </p:sorterViewPr>
  <p:notesViewPr>
    <p:cSldViewPr>
      <p:cViewPr varScale="1">
        <p:scale>
          <a:sx n="45" d="100"/>
          <a:sy n="45" d="100"/>
        </p:scale>
        <p:origin x="1980" y="5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gency.dom\shared\homes\irastxa\Presentations\2019\1106%20Philadelphia\Charts%20Philadelphi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gency.dom\shared\homes\irastxa\Presentations\2019\1106%20Philadelphia\Charts%20Philadelphi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gency.dom\shared\homes\irastxa\ESENER\ESENER-3\Publications\First%20findings\EU28\ESENER-3%20First%20findings_EU2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gency.dom\shared\homes\irastxa\ESENER\ESENER-3\Publications\First%20findings\EU28\ESENER-3%20First%20findings_EU2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gency.dom\shared\homes\irastxa\Presentations\2019\1106%20Philadelphia\Charts%20Philadelph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gency.dom\shared\homes\irastxa\Presentations\2019\1029%20Belgrade\Charts%20Serb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gency.dom\shared\homes\irastxa\Presentations\2019\1106%20Philadelphia\Charts%20Philadelph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gency.dom\shared\homes\irastxa\ESENER\ESENER-3\Publications\First%20findings\EU28\ESENER-3%20First%20findings_EU2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gency.dom\shared\homes\irastxa\ESENER\ESENER-3\Publications\First%20findings\EU28\ESENER-3%20First%20findings_EU2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gency.dom\shared\homes\irastxa\ESENER\ESENER-3\Publications\First%20findings\EU28\ESENER-3%20First%20findings_EU2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gency.dom\shared\homes\irastxa\ESENER\ESENER-3\Publications\First%20findings\EU28\ESENER-3%20First%20findings_EU2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gency.dom\shared\homes\irastxa\ESENER\ESENER-3\Publications\Complexity%20of%20legal%20obligations_countr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gency.dom\shared\homes\irastxa\Presentations\2019\1106%20Philadelphia\Charts%20Philadelph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49411792991524928"/>
          <c:y val="5.0925925925925937E-2"/>
          <c:w val="0.46956654845625206"/>
          <c:h val="0.80260269930257488"/>
        </c:manualLayout>
      </c:layout>
      <c:barChart>
        <c:barDir val="bar"/>
        <c:grouping val="clustered"/>
        <c:ser>
          <c:idx val="0"/>
          <c:order val="0"/>
          <c:tx>
            <c:strRef>
              <c:f>Sheet1!$B$4</c:f>
              <c:strCache>
                <c:ptCount val="1"/>
                <c:pt idx="0">
                  <c:v>2014</c:v>
                </c:pt>
              </c:strCache>
            </c:strRef>
          </c:tx>
          <c:spPr>
            <a:solidFill>
              <a:schemeClr val="accent1"/>
            </a:solidFill>
            <a:ln>
              <a:noFill/>
            </a:ln>
            <a:effectLst/>
          </c:spPr>
          <c:cat>
            <c:strRef>
              <c:f>Sheet1!$A$7:$A$19</c:f>
              <c:strCache>
                <c:ptCount val="13"/>
                <c:pt idx="0">
                  <c:v>* Fear of job loss</c:v>
                </c:pt>
                <c:pt idx="1">
                  <c:v>Poor communication or cooperation within the organisation</c:v>
                </c:pt>
                <c:pt idx="2">
                  <c:v>Loud noise</c:v>
                </c:pt>
                <c:pt idx="3">
                  <c:v>Long or irregular working hours</c:v>
                </c:pt>
                <c:pt idx="4">
                  <c:v>Heat, cold or draught</c:v>
                </c:pt>
                <c:pt idx="5">
                  <c:v>Increased risk of slips, trips and falls</c:v>
                </c:pt>
                <c:pt idx="6">
                  <c:v>Chemical or biological substances</c:v>
                </c:pt>
                <c:pt idx="7">
                  <c:v>Time pressure</c:v>
                </c:pt>
                <c:pt idx="8">
                  <c:v>Risk of accidents with vehicles in the course of work</c:v>
                </c:pt>
                <c:pt idx="9">
                  <c:v>Lifting or moving people or heavy loads</c:v>
                </c:pt>
                <c:pt idx="10">
                  <c:v>Risk of accidents with machines or hand tools</c:v>
                </c:pt>
                <c:pt idx="11">
                  <c:v>Repetitive hand or arm movements</c:v>
                </c:pt>
                <c:pt idx="12">
                  <c:v>Having to deal with difficult customers, patients, pupils etc.</c:v>
                </c:pt>
              </c:strCache>
            </c:strRef>
          </c:cat>
          <c:val>
            <c:numRef>
              <c:f>Sheet1!$B$7:$B$19</c:f>
              <c:numCache>
                <c:formatCode>General</c:formatCode>
                <c:ptCount val="13"/>
                <c:pt idx="0">
                  <c:v>15</c:v>
                </c:pt>
                <c:pt idx="1">
                  <c:v>17</c:v>
                </c:pt>
                <c:pt idx="2">
                  <c:v>30</c:v>
                </c:pt>
                <c:pt idx="3">
                  <c:v>33</c:v>
                </c:pt>
                <c:pt idx="4">
                  <c:v>36</c:v>
                </c:pt>
                <c:pt idx="5">
                  <c:v>36</c:v>
                </c:pt>
                <c:pt idx="6">
                  <c:v>38</c:v>
                </c:pt>
                <c:pt idx="7">
                  <c:v>43</c:v>
                </c:pt>
                <c:pt idx="8">
                  <c:v>46</c:v>
                </c:pt>
                <c:pt idx="9">
                  <c:v>47</c:v>
                </c:pt>
                <c:pt idx="10">
                  <c:v>48</c:v>
                </c:pt>
                <c:pt idx="11">
                  <c:v>52</c:v>
                </c:pt>
                <c:pt idx="12">
                  <c:v>58</c:v>
                </c:pt>
              </c:numCache>
            </c:numRef>
          </c:val>
          <c:extLst xmlns:c16r2="http://schemas.microsoft.com/office/drawing/2015/06/chart">
            <c:ext xmlns:c16="http://schemas.microsoft.com/office/drawing/2014/chart" uri="{C3380CC4-5D6E-409C-BE32-E72D297353CC}">
              <c16:uniqueId val="{00000006-F379-4C60-ACE7-6E1E61F06EEF}"/>
            </c:ext>
          </c:extLst>
        </c:ser>
        <c:ser>
          <c:idx val="1"/>
          <c:order val="1"/>
          <c:tx>
            <c:strRef>
              <c:f>Sheet1!$C$4</c:f>
              <c:strCache>
                <c:ptCount val="1"/>
                <c:pt idx="0">
                  <c:v>2019</c:v>
                </c:pt>
              </c:strCache>
            </c:strRef>
          </c:tx>
          <c:spPr>
            <a:solidFill>
              <a:schemeClr val="accent2"/>
            </a:solidFill>
            <a:ln>
              <a:noFill/>
            </a:ln>
            <a:effectLst/>
          </c:spPr>
          <c:cat>
            <c:strRef>
              <c:f>Sheet1!$A$7:$A$19</c:f>
              <c:strCache>
                <c:ptCount val="13"/>
                <c:pt idx="0">
                  <c:v>* Fear of job loss</c:v>
                </c:pt>
                <c:pt idx="1">
                  <c:v>Poor communication or cooperation within the organisation</c:v>
                </c:pt>
                <c:pt idx="2">
                  <c:v>Loud noise</c:v>
                </c:pt>
                <c:pt idx="3">
                  <c:v>Long or irregular working hours</c:v>
                </c:pt>
                <c:pt idx="4">
                  <c:v>Heat, cold or draught</c:v>
                </c:pt>
                <c:pt idx="5">
                  <c:v>Increased risk of slips, trips and falls</c:v>
                </c:pt>
                <c:pt idx="6">
                  <c:v>Chemical or biological substances</c:v>
                </c:pt>
                <c:pt idx="7">
                  <c:v>Time pressure</c:v>
                </c:pt>
                <c:pt idx="8">
                  <c:v>Risk of accidents with vehicles in the course of work</c:v>
                </c:pt>
                <c:pt idx="9">
                  <c:v>Lifting or moving people or heavy loads</c:v>
                </c:pt>
                <c:pt idx="10">
                  <c:v>Risk of accidents with machines or hand tools</c:v>
                </c:pt>
                <c:pt idx="11">
                  <c:v>Repetitive hand or arm movements</c:v>
                </c:pt>
                <c:pt idx="12">
                  <c:v>Having to deal with difficult customers, patients, pupils etc.</c:v>
                </c:pt>
              </c:strCache>
            </c:strRef>
          </c:cat>
          <c:val>
            <c:numRef>
              <c:f>Sheet1!$C$7:$C$19</c:f>
              <c:numCache>
                <c:formatCode>General</c:formatCode>
                <c:ptCount val="13"/>
                <c:pt idx="0">
                  <c:v>11</c:v>
                </c:pt>
                <c:pt idx="1">
                  <c:v>18</c:v>
                </c:pt>
                <c:pt idx="2">
                  <c:v>30</c:v>
                </c:pt>
                <c:pt idx="3">
                  <c:v>23</c:v>
                </c:pt>
                <c:pt idx="4">
                  <c:v>36</c:v>
                </c:pt>
                <c:pt idx="5">
                  <c:v>35</c:v>
                </c:pt>
                <c:pt idx="6">
                  <c:v>38</c:v>
                </c:pt>
                <c:pt idx="7">
                  <c:v>44</c:v>
                </c:pt>
                <c:pt idx="8">
                  <c:v>43</c:v>
                </c:pt>
                <c:pt idx="9">
                  <c:v>54</c:v>
                </c:pt>
                <c:pt idx="10">
                  <c:v>47</c:v>
                </c:pt>
                <c:pt idx="11">
                  <c:v>65</c:v>
                </c:pt>
                <c:pt idx="12">
                  <c:v>61</c:v>
                </c:pt>
              </c:numCache>
            </c:numRef>
          </c:val>
          <c:extLst xmlns:c16r2="http://schemas.microsoft.com/office/drawing/2015/06/chart">
            <c:ext xmlns:c16="http://schemas.microsoft.com/office/drawing/2014/chart" uri="{C3380CC4-5D6E-409C-BE32-E72D297353CC}">
              <c16:uniqueId val="{00000007-F379-4C60-ACE7-6E1E61F06EEF}"/>
            </c:ext>
          </c:extLst>
        </c:ser>
        <c:gapWidth val="219"/>
        <c:axId val="49756032"/>
        <c:axId val="49757568"/>
      </c:barChart>
      <c:catAx>
        <c:axId val="4975603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49757568"/>
        <c:crosses val="autoZero"/>
        <c:auto val="1"/>
        <c:lblAlgn val="ctr"/>
        <c:lblOffset val="100"/>
      </c:catAx>
      <c:valAx>
        <c:axId val="49757568"/>
        <c:scaling>
          <c:orientation val="minMax"/>
          <c:max val="1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49756032"/>
        <c:crosses val="autoZero"/>
        <c:crossBetween val="between"/>
      </c:valAx>
      <c:spPr>
        <a:noFill/>
        <a:ln>
          <a:noFill/>
        </a:ln>
        <a:effectLst/>
      </c:spPr>
    </c:plotArea>
    <c:legend>
      <c:legendPos val="b"/>
      <c:layout>
        <c:manualLayout>
          <c:xMode val="edge"/>
          <c:yMode val="edge"/>
          <c:x val="0.44303485922657121"/>
          <c:y val="0.93528657560628936"/>
          <c:w val="0.11393014865209496"/>
          <c:h val="5.4945418382156712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100"/>
      </a:pPr>
      <a:endParaRPr lang="pt-PT"/>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barChart>
        <c:barDir val="col"/>
        <c:grouping val="clustered"/>
        <c:ser>
          <c:idx val="0"/>
          <c:order val="0"/>
          <c:tx>
            <c:strRef>
              <c:f>Sheet1!$A$160</c:f>
              <c:strCache>
                <c:ptCount val="1"/>
                <c:pt idx="0">
                  <c:v>A lack of awareness among staff</c:v>
                </c:pt>
              </c:strCache>
            </c:strRef>
          </c:tx>
          <c:spPr>
            <a:solidFill>
              <a:schemeClr val="accent1"/>
            </a:solidFill>
            <a:ln>
              <a:noFill/>
            </a:ln>
            <a:effectLst/>
          </c:spPr>
          <c:cat>
            <c:strRef>
              <c:f>Sheet1!$B$159:$E$159</c:f>
              <c:strCache>
                <c:ptCount val="4"/>
                <c:pt idx="0">
                  <c:v> 5-9</c:v>
                </c:pt>
                <c:pt idx="1">
                  <c:v> 10-49</c:v>
                </c:pt>
                <c:pt idx="2">
                  <c:v>50-249</c:v>
                </c:pt>
                <c:pt idx="3">
                  <c:v>250+</c:v>
                </c:pt>
              </c:strCache>
            </c:strRef>
          </c:cat>
          <c:val>
            <c:numRef>
              <c:f>Sheet1!$B$160:$E$160</c:f>
              <c:numCache>
                <c:formatCode>#,##0\ </c:formatCode>
                <c:ptCount val="4"/>
                <c:pt idx="0">
                  <c:v>40</c:v>
                </c:pt>
                <c:pt idx="1">
                  <c:v>46</c:v>
                </c:pt>
                <c:pt idx="2">
                  <c:v>51</c:v>
                </c:pt>
                <c:pt idx="3">
                  <c:v>47</c:v>
                </c:pt>
              </c:numCache>
            </c:numRef>
          </c:val>
          <c:extLst xmlns:c16r2="http://schemas.microsoft.com/office/drawing/2015/06/chart">
            <c:ext xmlns:c16="http://schemas.microsoft.com/office/drawing/2014/chart" uri="{C3380CC4-5D6E-409C-BE32-E72D297353CC}">
              <c16:uniqueId val="{00000000-3684-4CE2-ABED-9787FE9B9ABD}"/>
            </c:ext>
          </c:extLst>
        </c:ser>
        <c:ser>
          <c:idx val="1"/>
          <c:order val="1"/>
          <c:tx>
            <c:strRef>
              <c:f>Sheet1!$A$161</c:f>
              <c:strCache>
                <c:ptCount val="1"/>
                <c:pt idx="0">
                  <c:v>A lack of awareness among management</c:v>
                </c:pt>
              </c:strCache>
            </c:strRef>
          </c:tx>
          <c:spPr>
            <a:solidFill>
              <a:schemeClr val="accent2"/>
            </a:solidFill>
            <a:ln>
              <a:noFill/>
            </a:ln>
            <a:effectLst/>
          </c:spPr>
          <c:cat>
            <c:strRef>
              <c:f>Sheet1!$B$159:$E$159</c:f>
              <c:strCache>
                <c:ptCount val="4"/>
                <c:pt idx="0">
                  <c:v> 5-9</c:v>
                </c:pt>
                <c:pt idx="1">
                  <c:v> 10-49</c:v>
                </c:pt>
                <c:pt idx="2">
                  <c:v>50-249</c:v>
                </c:pt>
                <c:pt idx="3">
                  <c:v>250+</c:v>
                </c:pt>
              </c:strCache>
            </c:strRef>
          </c:cat>
          <c:val>
            <c:numRef>
              <c:f>Sheet1!$B$161:$E$161</c:f>
              <c:numCache>
                <c:formatCode>#,##0\ </c:formatCode>
                <c:ptCount val="4"/>
                <c:pt idx="0">
                  <c:v>31</c:v>
                </c:pt>
                <c:pt idx="1">
                  <c:v>34</c:v>
                </c:pt>
                <c:pt idx="2">
                  <c:v>38</c:v>
                </c:pt>
                <c:pt idx="3">
                  <c:v>42</c:v>
                </c:pt>
              </c:numCache>
            </c:numRef>
          </c:val>
          <c:extLst xmlns:c16r2="http://schemas.microsoft.com/office/drawing/2015/06/chart">
            <c:ext xmlns:c16="http://schemas.microsoft.com/office/drawing/2014/chart" uri="{C3380CC4-5D6E-409C-BE32-E72D297353CC}">
              <c16:uniqueId val="{00000001-3684-4CE2-ABED-9787FE9B9ABD}"/>
            </c:ext>
          </c:extLst>
        </c:ser>
        <c:ser>
          <c:idx val="2"/>
          <c:order val="2"/>
          <c:tx>
            <c:strRef>
              <c:f>Sheet1!$A$162</c:f>
              <c:strCache>
                <c:ptCount val="1"/>
                <c:pt idx="0">
                  <c:v>A lack of expertise or specialist support</c:v>
                </c:pt>
              </c:strCache>
            </c:strRef>
          </c:tx>
          <c:spPr>
            <a:solidFill>
              <a:schemeClr val="accent3"/>
            </a:solidFill>
            <a:ln>
              <a:noFill/>
            </a:ln>
            <a:effectLst/>
          </c:spPr>
          <c:cat>
            <c:strRef>
              <c:f>Sheet1!$B$159:$E$159</c:f>
              <c:strCache>
                <c:ptCount val="4"/>
                <c:pt idx="0">
                  <c:v> 5-9</c:v>
                </c:pt>
                <c:pt idx="1">
                  <c:v> 10-49</c:v>
                </c:pt>
                <c:pt idx="2">
                  <c:v>50-249</c:v>
                </c:pt>
                <c:pt idx="3">
                  <c:v>250+</c:v>
                </c:pt>
              </c:strCache>
            </c:strRef>
          </c:cat>
          <c:val>
            <c:numRef>
              <c:f>Sheet1!$B$162:$E$162</c:f>
              <c:numCache>
                <c:formatCode>#,##0\ </c:formatCode>
                <c:ptCount val="4"/>
                <c:pt idx="0">
                  <c:v>44</c:v>
                </c:pt>
                <c:pt idx="1">
                  <c:v>47</c:v>
                </c:pt>
                <c:pt idx="2">
                  <c:v>48</c:v>
                </c:pt>
                <c:pt idx="3">
                  <c:v>44</c:v>
                </c:pt>
              </c:numCache>
            </c:numRef>
          </c:val>
          <c:extLst xmlns:c16r2="http://schemas.microsoft.com/office/drawing/2015/06/chart">
            <c:ext xmlns:c16="http://schemas.microsoft.com/office/drawing/2014/chart" uri="{C3380CC4-5D6E-409C-BE32-E72D297353CC}">
              <c16:uniqueId val="{00000002-3684-4CE2-ABED-9787FE9B9ABD}"/>
            </c:ext>
          </c:extLst>
        </c:ser>
        <c:ser>
          <c:idx val="3"/>
          <c:order val="3"/>
          <c:tx>
            <c:strRef>
              <c:f>Sheet1!$A$163</c:f>
              <c:strCache>
                <c:ptCount val="1"/>
                <c:pt idx="0">
                  <c:v>Reluctance to talk openly about these issues</c:v>
                </c:pt>
              </c:strCache>
            </c:strRef>
          </c:tx>
          <c:spPr>
            <a:solidFill>
              <a:schemeClr val="accent4"/>
            </a:solidFill>
            <a:ln>
              <a:noFill/>
            </a:ln>
            <a:effectLst/>
          </c:spPr>
          <c:cat>
            <c:strRef>
              <c:f>Sheet1!$B$159:$E$159</c:f>
              <c:strCache>
                <c:ptCount val="4"/>
                <c:pt idx="0">
                  <c:v> 5-9</c:v>
                </c:pt>
                <c:pt idx="1">
                  <c:v> 10-49</c:v>
                </c:pt>
                <c:pt idx="2">
                  <c:v>50-249</c:v>
                </c:pt>
                <c:pt idx="3">
                  <c:v>250+</c:v>
                </c:pt>
              </c:strCache>
            </c:strRef>
          </c:cat>
          <c:val>
            <c:numRef>
              <c:f>Sheet1!$B$163:$E$163</c:f>
              <c:numCache>
                <c:formatCode>#,##0\ </c:formatCode>
                <c:ptCount val="4"/>
                <c:pt idx="0">
                  <c:v>52</c:v>
                </c:pt>
                <c:pt idx="1">
                  <c:v>63</c:v>
                </c:pt>
                <c:pt idx="2">
                  <c:v>71</c:v>
                </c:pt>
                <c:pt idx="3">
                  <c:v>70</c:v>
                </c:pt>
              </c:numCache>
            </c:numRef>
          </c:val>
          <c:extLst xmlns:c16r2="http://schemas.microsoft.com/office/drawing/2015/06/chart">
            <c:ext xmlns:c16="http://schemas.microsoft.com/office/drawing/2014/chart" uri="{C3380CC4-5D6E-409C-BE32-E72D297353CC}">
              <c16:uniqueId val="{00000003-3684-4CE2-ABED-9787FE9B9ABD}"/>
            </c:ext>
          </c:extLst>
        </c:ser>
        <c:gapWidth val="219"/>
        <c:overlap val="-27"/>
        <c:axId val="51854720"/>
        <c:axId val="51872896"/>
      </c:barChart>
      <c:lineChart>
        <c:grouping val="standard"/>
        <c:ser>
          <c:idx val="4"/>
          <c:order val="4"/>
          <c:tx>
            <c:strRef>
              <c:f>Sheet1!$A$164</c:f>
              <c:strCache>
                <c:ptCount val="1"/>
                <c:pt idx="0">
                  <c:v>None of these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Sheet1!$B$159:$E$159</c:f>
              <c:strCache>
                <c:ptCount val="4"/>
                <c:pt idx="0">
                  <c:v> 5-9</c:v>
                </c:pt>
                <c:pt idx="1">
                  <c:v> 10-49</c:v>
                </c:pt>
                <c:pt idx="2">
                  <c:v>50-249</c:v>
                </c:pt>
                <c:pt idx="3">
                  <c:v>250+</c:v>
                </c:pt>
              </c:strCache>
            </c:strRef>
          </c:cat>
          <c:val>
            <c:numRef>
              <c:f>Sheet1!$B$164:$E$164</c:f>
              <c:numCache>
                <c:formatCode>#,##0\ </c:formatCode>
                <c:ptCount val="4"/>
                <c:pt idx="0">
                  <c:v>24</c:v>
                </c:pt>
                <c:pt idx="1">
                  <c:v>16</c:v>
                </c:pt>
                <c:pt idx="2">
                  <c:v>11</c:v>
                </c:pt>
                <c:pt idx="3">
                  <c:v>12</c:v>
                </c:pt>
              </c:numCache>
            </c:numRef>
          </c:val>
          <c:extLst xmlns:c16r2="http://schemas.microsoft.com/office/drawing/2015/06/chart">
            <c:ext xmlns:c16="http://schemas.microsoft.com/office/drawing/2014/chart" uri="{C3380CC4-5D6E-409C-BE32-E72D297353CC}">
              <c16:uniqueId val="{00000004-3684-4CE2-ABED-9787FE9B9ABD}"/>
            </c:ext>
          </c:extLst>
        </c:ser>
        <c:marker val="1"/>
        <c:axId val="51854720"/>
        <c:axId val="51872896"/>
      </c:lineChart>
      <c:catAx>
        <c:axId val="51854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1872896"/>
        <c:crosses val="autoZero"/>
        <c:auto val="1"/>
        <c:lblAlgn val="ctr"/>
        <c:lblOffset val="100"/>
      </c:catAx>
      <c:valAx>
        <c:axId val="51872896"/>
        <c:scaling>
          <c:orientation val="minMax"/>
          <c:max val="100"/>
        </c:scaling>
        <c:axPos val="l"/>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18547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100"/>
      </a:pPr>
      <a:endParaRPr lang="pt-PT"/>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PT"/>
  <c:chart>
    <c:autoTitleDeleted val="1"/>
    <c:plotArea>
      <c:layout/>
      <c:barChart>
        <c:barDir val="col"/>
        <c:grouping val="clustered"/>
        <c:ser>
          <c:idx val="0"/>
          <c:order val="0"/>
          <c:tx>
            <c:strRef>
              <c:f>Sheet1!$B$220</c:f>
              <c:strCache>
                <c:ptCount val="1"/>
                <c:pt idx="0">
                  <c:v>2014</c:v>
                </c:pt>
              </c:strCache>
            </c:strRef>
          </c:tx>
          <c:spPr>
            <a:solidFill>
              <a:schemeClr val="accent1"/>
            </a:solidFill>
            <a:ln>
              <a:noFill/>
            </a:ln>
            <a:effectLst/>
          </c:spPr>
          <c:cat>
            <c:strRef>
              <c:f>Sheet1!$A$221:$A$224</c:f>
              <c:strCache>
                <c:ptCount val="4"/>
                <c:pt idx="0">
                  <c:v>Works council</c:v>
                </c:pt>
                <c:pt idx="1">
                  <c:v>Trade union representation</c:v>
                </c:pt>
                <c:pt idx="2">
                  <c:v>Health and safety representative</c:v>
                </c:pt>
                <c:pt idx="3">
                  <c:v>Health and safety committee</c:v>
                </c:pt>
              </c:strCache>
            </c:strRef>
          </c:cat>
          <c:val>
            <c:numRef>
              <c:f>Sheet1!$B$221:$B$224</c:f>
              <c:numCache>
                <c:formatCode>General</c:formatCode>
                <c:ptCount val="4"/>
                <c:pt idx="0">
                  <c:v>25</c:v>
                </c:pt>
                <c:pt idx="1">
                  <c:v>15</c:v>
                </c:pt>
                <c:pt idx="2">
                  <c:v>58</c:v>
                </c:pt>
                <c:pt idx="3">
                  <c:v>21</c:v>
                </c:pt>
              </c:numCache>
            </c:numRef>
          </c:val>
          <c:extLst xmlns:c16r2="http://schemas.microsoft.com/office/drawing/2015/06/chart">
            <c:ext xmlns:c16="http://schemas.microsoft.com/office/drawing/2014/chart" uri="{C3380CC4-5D6E-409C-BE32-E72D297353CC}">
              <c16:uniqueId val="{00000000-9D44-421D-96AE-F478EE9F017E}"/>
            </c:ext>
          </c:extLst>
        </c:ser>
        <c:ser>
          <c:idx val="1"/>
          <c:order val="1"/>
          <c:tx>
            <c:strRef>
              <c:f>Sheet1!$C$220</c:f>
              <c:strCache>
                <c:ptCount val="1"/>
                <c:pt idx="0">
                  <c:v>2019</c:v>
                </c:pt>
              </c:strCache>
            </c:strRef>
          </c:tx>
          <c:spPr>
            <a:solidFill>
              <a:schemeClr val="accent2"/>
            </a:solidFill>
            <a:ln>
              <a:noFill/>
            </a:ln>
            <a:effectLst/>
          </c:spPr>
          <c:cat>
            <c:strRef>
              <c:f>Sheet1!$A$221:$A$224</c:f>
              <c:strCache>
                <c:ptCount val="4"/>
                <c:pt idx="0">
                  <c:v>Works council</c:v>
                </c:pt>
                <c:pt idx="1">
                  <c:v>Trade union representation</c:v>
                </c:pt>
                <c:pt idx="2">
                  <c:v>Health and safety representative</c:v>
                </c:pt>
                <c:pt idx="3">
                  <c:v>Health and safety committee</c:v>
                </c:pt>
              </c:strCache>
            </c:strRef>
          </c:cat>
          <c:val>
            <c:numRef>
              <c:f>Sheet1!$C$221:$C$224</c:f>
              <c:numCache>
                <c:formatCode>General</c:formatCode>
                <c:ptCount val="4"/>
                <c:pt idx="0">
                  <c:v>25</c:v>
                </c:pt>
                <c:pt idx="1">
                  <c:v>18</c:v>
                </c:pt>
                <c:pt idx="2">
                  <c:v>59</c:v>
                </c:pt>
                <c:pt idx="3">
                  <c:v>24</c:v>
                </c:pt>
              </c:numCache>
            </c:numRef>
          </c:val>
          <c:extLst xmlns:c16r2="http://schemas.microsoft.com/office/drawing/2015/06/chart">
            <c:ext xmlns:c16="http://schemas.microsoft.com/office/drawing/2014/chart" uri="{C3380CC4-5D6E-409C-BE32-E72D297353CC}">
              <c16:uniqueId val="{00000001-9D44-421D-96AE-F478EE9F017E}"/>
            </c:ext>
          </c:extLst>
        </c:ser>
        <c:gapWidth val="219"/>
        <c:overlap val="-27"/>
        <c:axId val="51975296"/>
        <c:axId val="51976832"/>
      </c:barChart>
      <c:catAx>
        <c:axId val="51975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1976832"/>
        <c:crosses val="autoZero"/>
        <c:auto val="1"/>
        <c:lblAlgn val="ctr"/>
        <c:lblOffset val="100"/>
      </c:catAx>
      <c:valAx>
        <c:axId val="51976832"/>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19752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100"/>
      </a:pPr>
      <a:endParaRPr lang="pt-PT"/>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barChart>
        <c:barDir val="bar"/>
        <c:grouping val="stacked"/>
        <c:ser>
          <c:idx val="0"/>
          <c:order val="0"/>
          <c:tx>
            <c:strRef>
              <c:f>Sheet1!$A$221</c:f>
              <c:strCache>
                <c:ptCount val="1"/>
                <c:pt idx="0">
                  <c:v>Elected by the employees</c:v>
                </c:pt>
              </c:strCache>
            </c:strRef>
          </c:tx>
          <c:spPr>
            <a:solidFill>
              <a:schemeClr val="accent1"/>
            </a:solidFill>
            <a:ln>
              <a:noFill/>
            </a:ln>
            <a:effectLst/>
          </c:spPr>
          <c:cat>
            <c:strRef>
              <c:f>Sheet1!$B$220:$AI$220</c:f>
              <c:strCache>
                <c:ptCount val="34"/>
                <c:pt idx="0">
                  <c:v>Czech Republic</c:v>
                </c:pt>
                <c:pt idx="1">
                  <c:v>Switzerland</c:v>
                </c:pt>
                <c:pt idx="2">
                  <c:v>Germany</c:v>
                </c:pt>
                <c:pt idx="3">
                  <c:v>Netherlands</c:v>
                </c:pt>
                <c:pt idx="4">
                  <c:v>United Kingdom</c:v>
                </c:pt>
                <c:pt idx="5">
                  <c:v>Bulgaria</c:v>
                </c:pt>
                <c:pt idx="6">
                  <c:v>Malta</c:v>
                </c:pt>
                <c:pt idx="7">
                  <c:v>Austria</c:v>
                </c:pt>
                <c:pt idx="8">
                  <c:v>Ireland</c:v>
                </c:pt>
                <c:pt idx="9">
                  <c:v>Portugal</c:v>
                </c:pt>
                <c:pt idx="10">
                  <c:v>Serbia</c:v>
                </c:pt>
                <c:pt idx="11">
                  <c:v>Cyprus</c:v>
                </c:pt>
                <c:pt idx="12">
                  <c:v>Lithuania</c:v>
                </c:pt>
                <c:pt idx="13">
                  <c:v>Slovakia</c:v>
                </c:pt>
                <c:pt idx="14">
                  <c:v>North Macedonia</c:v>
                </c:pt>
                <c:pt idx="15">
                  <c:v>Luxembourg</c:v>
                </c:pt>
                <c:pt idx="16">
                  <c:v>Romania</c:v>
                </c:pt>
                <c:pt idx="17">
                  <c:v>Greece</c:v>
                </c:pt>
                <c:pt idx="18">
                  <c:v>Spain</c:v>
                </c:pt>
                <c:pt idx="19">
                  <c:v>EU28</c:v>
                </c:pt>
                <c:pt idx="20">
                  <c:v>Iceland</c:v>
                </c:pt>
                <c:pt idx="21">
                  <c:v>Latvia</c:v>
                </c:pt>
                <c:pt idx="22">
                  <c:v>Hungary</c:v>
                </c:pt>
                <c:pt idx="23">
                  <c:v>Croatia</c:v>
                </c:pt>
                <c:pt idx="24">
                  <c:v>Slovenia</c:v>
                </c:pt>
                <c:pt idx="25">
                  <c:v>Poland</c:v>
                </c:pt>
                <c:pt idx="26">
                  <c:v>Estonia</c:v>
                </c:pt>
                <c:pt idx="27">
                  <c:v>Belgium</c:v>
                </c:pt>
                <c:pt idx="28">
                  <c:v>France</c:v>
                </c:pt>
                <c:pt idx="29">
                  <c:v>Denmark</c:v>
                </c:pt>
                <c:pt idx="30">
                  <c:v>Sweden</c:v>
                </c:pt>
                <c:pt idx="31">
                  <c:v>Norway</c:v>
                </c:pt>
                <c:pt idx="32">
                  <c:v>Finland</c:v>
                </c:pt>
                <c:pt idx="33">
                  <c:v>Italy</c:v>
                </c:pt>
              </c:strCache>
            </c:strRef>
          </c:cat>
          <c:val>
            <c:numRef>
              <c:f>Sheet1!$B$221:$AI$221</c:f>
              <c:numCache>
                <c:formatCode>#,##0\ </c:formatCode>
                <c:ptCount val="34"/>
                <c:pt idx="0">
                  <c:v>8</c:v>
                </c:pt>
                <c:pt idx="1">
                  <c:v>9</c:v>
                </c:pt>
                <c:pt idx="2">
                  <c:v>9</c:v>
                </c:pt>
                <c:pt idx="3">
                  <c:v>14</c:v>
                </c:pt>
                <c:pt idx="4">
                  <c:v>14</c:v>
                </c:pt>
                <c:pt idx="5">
                  <c:v>15</c:v>
                </c:pt>
                <c:pt idx="6">
                  <c:v>16</c:v>
                </c:pt>
                <c:pt idx="7">
                  <c:v>21</c:v>
                </c:pt>
                <c:pt idx="8">
                  <c:v>22</c:v>
                </c:pt>
                <c:pt idx="9">
                  <c:v>22</c:v>
                </c:pt>
                <c:pt idx="10">
                  <c:v>24</c:v>
                </c:pt>
                <c:pt idx="11">
                  <c:v>25</c:v>
                </c:pt>
                <c:pt idx="12">
                  <c:v>26</c:v>
                </c:pt>
                <c:pt idx="13">
                  <c:v>26</c:v>
                </c:pt>
                <c:pt idx="14">
                  <c:v>27</c:v>
                </c:pt>
                <c:pt idx="15">
                  <c:v>29</c:v>
                </c:pt>
                <c:pt idx="16">
                  <c:v>29</c:v>
                </c:pt>
                <c:pt idx="17">
                  <c:v>32</c:v>
                </c:pt>
                <c:pt idx="18">
                  <c:v>33</c:v>
                </c:pt>
                <c:pt idx="19">
                  <c:v>34</c:v>
                </c:pt>
                <c:pt idx="20">
                  <c:v>34</c:v>
                </c:pt>
                <c:pt idx="21">
                  <c:v>36</c:v>
                </c:pt>
                <c:pt idx="22">
                  <c:v>38</c:v>
                </c:pt>
                <c:pt idx="23">
                  <c:v>41</c:v>
                </c:pt>
                <c:pt idx="24">
                  <c:v>46</c:v>
                </c:pt>
                <c:pt idx="25">
                  <c:v>54</c:v>
                </c:pt>
                <c:pt idx="26">
                  <c:v>57</c:v>
                </c:pt>
                <c:pt idx="27">
                  <c:v>64</c:v>
                </c:pt>
                <c:pt idx="28">
                  <c:v>70</c:v>
                </c:pt>
                <c:pt idx="29">
                  <c:v>74</c:v>
                </c:pt>
                <c:pt idx="30">
                  <c:v>75</c:v>
                </c:pt>
                <c:pt idx="31">
                  <c:v>76</c:v>
                </c:pt>
                <c:pt idx="32">
                  <c:v>80</c:v>
                </c:pt>
                <c:pt idx="33">
                  <c:v>80</c:v>
                </c:pt>
              </c:numCache>
            </c:numRef>
          </c:val>
          <c:extLst xmlns:c16r2="http://schemas.microsoft.com/office/drawing/2015/06/chart">
            <c:ext xmlns:c16="http://schemas.microsoft.com/office/drawing/2014/chart" uri="{C3380CC4-5D6E-409C-BE32-E72D297353CC}">
              <c16:uniqueId val="{00000000-81B8-43EA-AF7E-35392B6D7C21}"/>
            </c:ext>
          </c:extLst>
        </c:ser>
        <c:ser>
          <c:idx val="1"/>
          <c:order val="1"/>
          <c:tx>
            <c:strRef>
              <c:f>Sheet1!$A$222</c:f>
              <c:strCache>
                <c:ptCount val="1"/>
                <c:pt idx="0">
                  <c:v>Selected by the employer</c:v>
                </c:pt>
              </c:strCache>
            </c:strRef>
          </c:tx>
          <c:spPr>
            <a:solidFill>
              <a:schemeClr val="accent2"/>
            </a:solidFill>
            <a:ln>
              <a:noFill/>
            </a:ln>
            <a:effectLst/>
          </c:spPr>
          <c:cat>
            <c:strRef>
              <c:f>Sheet1!$B$220:$AI$220</c:f>
              <c:strCache>
                <c:ptCount val="34"/>
                <c:pt idx="0">
                  <c:v>Czech Republic</c:v>
                </c:pt>
                <c:pt idx="1">
                  <c:v>Switzerland</c:v>
                </c:pt>
                <c:pt idx="2">
                  <c:v>Germany</c:v>
                </c:pt>
                <c:pt idx="3">
                  <c:v>Netherlands</c:v>
                </c:pt>
                <c:pt idx="4">
                  <c:v>United Kingdom</c:v>
                </c:pt>
                <c:pt idx="5">
                  <c:v>Bulgaria</c:v>
                </c:pt>
                <c:pt idx="6">
                  <c:v>Malta</c:v>
                </c:pt>
                <c:pt idx="7">
                  <c:v>Austria</c:v>
                </c:pt>
                <c:pt idx="8">
                  <c:v>Ireland</c:v>
                </c:pt>
                <c:pt idx="9">
                  <c:v>Portugal</c:v>
                </c:pt>
                <c:pt idx="10">
                  <c:v>Serbia</c:v>
                </c:pt>
                <c:pt idx="11">
                  <c:v>Cyprus</c:v>
                </c:pt>
                <c:pt idx="12">
                  <c:v>Lithuania</c:v>
                </c:pt>
                <c:pt idx="13">
                  <c:v>Slovakia</c:v>
                </c:pt>
                <c:pt idx="14">
                  <c:v>North Macedonia</c:v>
                </c:pt>
                <c:pt idx="15">
                  <c:v>Luxembourg</c:v>
                </c:pt>
                <c:pt idx="16">
                  <c:v>Romania</c:v>
                </c:pt>
                <c:pt idx="17">
                  <c:v>Greece</c:v>
                </c:pt>
                <c:pt idx="18">
                  <c:v>Spain</c:v>
                </c:pt>
                <c:pt idx="19">
                  <c:v>EU28</c:v>
                </c:pt>
                <c:pt idx="20">
                  <c:v>Iceland</c:v>
                </c:pt>
                <c:pt idx="21">
                  <c:v>Latvia</c:v>
                </c:pt>
                <c:pt idx="22">
                  <c:v>Hungary</c:v>
                </c:pt>
                <c:pt idx="23">
                  <c:v>Croatia</c:v>
                </c:pt>
                <c:pt idx="24">
                  <c:v>Slovenia</c:v>
                </c:pt>
                <c:pt idx="25">
                  <c:v>Poland</c:v>
                </c:pt>
                <c:pt idx="26">
                  <c:v>Estonia</c:v>
                </c:pt>
                <c:pt idx="27">
                  <c:v>Belgium</c:v>
                </c:pt>
                <c:pt idx="28">
                  <c:v>France</c:v>
                </c:pt>
                <c:pt idx="29">
                  <c:v>Denmark</c:v>
                </c:pt>
                <c:pt idx="30">
                  <c:v>Sweden</c:v>
                </c:pt>
                <c:pt idx="31">
                  <c:v>Norway</c:v>
                </c:pt>
                <c:pt idx="32">
                  <c:v>Finland</c:v>
                </c:pt>
                <c:pt idx="33">
                  <c:v>Italy</c:v>
                </c:pt>
              </c:strCache>
            </c:strRef>
          </c:cat>
          <c:val>
            <c:numRef>
              <c:f>Sheet1!$B$222:$AI$222</c:f>
              <c:numCache>
                <c:formatCode>#,##0\ </c:formatCode>
                <c:ptCount val="34"/>
                <c:pt idx="0">
                  <c:v>83</c:v>
                </c:pt>
                <c:pt idx="1">
                  <c:v>82</c:v>
                </c:pt>
                <c:pt idx="2">
                  <c:v>83</c:v>
                </c:pt>
                <c:pt idx="3">
                  <c:v>68</c:v>
                </c:pt>
                <c:pt idx="4">
                  <c:v>74</c:v>
                </c:pt>
                <c:pt idx="5">
                  <c:v>70</c:v>
                </c:pt>
                <c:pt idx="6">
                  <c:v>68</c:v>
                </c:pt>
                <c:pt idx="7">
                  <c:v>65</c:v>
                </c:pt>
                <c:pt idx="8">
                  <c:v>67</c:v>
                </c:pt>
                <c:pt idx="9">
                  <c:v>71</c:v>
                </c:pt>
                <c:pt idx="10">
                  <c:v>62</c:v>
                </c:pt>
                <c:pt idx="11">
                  <c:v>58</c:v>
                </c:pt>
                <c:pt idx="12">
                  <c:v>63</c:v>
                </c:pt>
                <c:pt idx="13">
                  <c:v>63</c:v>
                </c:pt>
                <c:pt idx="14">
                  <c:v>54</c:v>
                </c:pt>
                <c:pt idx="15">
                  <c:v>56</c:v>
                </c:pt>
                <c:pt idx="16">
                  <c:v>62</c:v>
                </c:pt>
                <c:pt idx="17">
                  <c:v>60</c:v>
                </c:pt>
                <c:pt idx="18">
                  <c:v>51</c:v>
                </c:pt>
                <c:pt idx="19">
                  <c:v>56</c:v>
                </c:pt>
                <c:pt idx="20">
                  <c:v>41</c:v>
                </c:pt>
                <c:pt idx="21">
                  <c:v>56</c:v>
                </c:pt>
                <c:pt idx="22">
                  <c:v>52</c:v>
                </c:pt>
                <c:pt idx="23">
                  <c:v>46</c:v>
                </c:pt>
                <c:pt idx="24">
                  <c:v>41</c:v>
                </c:pt>
                <c:pt idx="25">
                  <c:v>39</c:v>
                </c:pt>
                <c:pt idx="26">
                  <c:v>30</c:v>
                </c:pt>
                <c:pt idx="27">
                  <c:v>24</c:v>
                </c:pt>
                <c:pt idx="28">
                  <c:v>22</c:v>
                </c:pt>
                <c:pt idx="29">
                  <c:v>17</c:v>
                </c:pt>
                <c:pt idx="30">
                  <c:v>12</c:v>
                </c:pt>
                <c:pt idx="31">
                  <c:v>12</c:v>
                </c:pt>
                <c:pt idx="32">
                  <c:v>12</c:v>
                </c:pt>
                <c:pt idx="33">
                  <c:v>12</c:v>
                </c:pt>
              </c:numCache>
            </c:numRef>
          </c:val>
          <c:extLst xmlns:c16r2="http://schemas.microsoft.com/office/drawing/2015/06/chart">
            <c:ext xmlns:c16="http://schemas.microsoft.com/office/drawing/2014/chart" uri="{C3380CC4-5D6E-409C-BE32-E72D297353CC}">
              <c16:uniqueId val="{00000001-81B8-43EA-AF7E-35392B6D7C21}"/>
            </c:ext>
          </c:extLst>
        </c:ser>
        <c:ser>
          <c:idx val="2"/>
          <c:order val="2"/>
          <c:tx>
            <c:strRef>
              <c:f>Sheet1!$A$223</c:f>
              <c:strCache>
                <c:ptCount val="1"/>
                <c:pt idx="0">
                  <c:v>Partly elected by employees, partly selected by employer</c:v>
                </c:pt>
              </c:strCache>
            </c:strRef>
          </c:tx>
          <c:spPr>
            <a:solidFill>
              <a:schemeClr val="accent3"/>
            </a:solidFill>
            <a:ln>
              <a:noFill/>
            </a:ln>
            <a:effectLst/>
          </c:spPr>
          <c:cat>
            <c:strRef>
              <c:f>Sheet1!$B$220:$AI$220</c:f>
              <c:strCache>
                <c:ptCount val="34"/>
                <c:pt idx="0">
                  <c:v>Czech Republic</c:v>
                </c:pt>
                <c:pt idx="1">
                  <c:v>Switzerland</c:v>
                </c:pt>
                <c:pt idx="2">
                  <c:v>Germany</c:v>
                </c:pt>
                <c:pt idx="3">
                  <c:v>Netherlands</c:v>
                </c:pt>
                <c:pt idx="4">
                  <c:v>United Kingdom</c:v>
                </c:pt>
                <c:pt idx="5">
                  <c:v>Bulgaria</c:v>
                </c:pt>
                <c:pt idx="6">
                  <c:v>Malta</c:v>
                </c:pt>
                <c:pt idx="7">
                  <c:v>Austria</c:v>
                </c:pt>
                <c:pt idx="8">
                  <c:v>Ireland</c:v>
                </c:pt>
                <c:pt idx="9">
                  <c:v>Portugal</c:v>
                </c:pt>
                <c:pt idx="10">
                  <c:v>Serbia</c:v>
                </c:pt>
                <c:pt idx="11">
                  <c:v>Cyprus</c:v>
                </c:pt>
                <c:pt idx="12">
                  <c:v>Lithuania</c:v>
                </c:pt>
                <c:pt idx="13">
                  <c:v>Slovakia</c:v>
                </c:pt>
                <c:pt idx="14">
                  <c:v>North Macedonia</c:v>
                </c:pt>
                <c:pt idx="15">
                  <c:v>Luxembourg</c:v>
                </c:pt>
                <c:pt idx="16">
                  <c:v>Romania</c:v>
                </c:pt>
                <c:pt idx="17">
                  <c:v>Greece</c:v>
                </c:pt>
                <c:pt idx="18">
                  <c:v>Spain</c:v>
                </c:pt>
                <c:pt idx="19">
                  <c:v>EU28</c:v>
                </c:pt>
                <c:pt idx="20">
                  <c:v>Iceland</c:v>
                </c:pt>
                <c:pt idx="21">
                  <c:v>Latvia</c:v>
                </c:pt>
                <c:pt idx="22">
                  <c:v>Hungary</c:v>
                </c:pt>
                <c:pt idx="23">
                  <c:v>Croatia</c:v>
                </c:pt>
                <c:pt idx="24">
                  <c:v>Slovenia</c:v>
                </c:pt>
                <c:pt idx="25">
                  <c:v>Poland</c:v>
                </c:pt>
                <c:pt idx="26">
                  <c:v>Estonia</c:v>
                </c:pt>
                <c:pt idx="27">
                  <c:v>Belgium</c:v>
                </c:pt>
                <c:pt idx="28">
                  <c:v>France</c:v>
                </c:pt>
                <c:pt idx="29">
                  <c:v>Denmark</c:v>
                </c:pt>
                <c:pt idx="30">
                  <c:v>Sweden</c:v>
                </c:pt>
                <c:pt idx="31">
                  <c:v>Norway</c:v>
                </c:pt>
                <c:pt idx="32">
                  <c:v>Finland</c:v>
                </c:pt>
                <c:pt idx="33">
                  <c:v>Italy</c:v>
                </c:pt>
              </c:strCache>
            </c:strRef>
          </c:cat>
          <c:val>
            <c:numRef>
              <c:f>Sheet1!$B$223:$AI$223</c:f>
              <c:numCache>
                <c:formatCode>#,##0\ </c:formatCode>
                <c:ptCount val="34"/>
                <c:pt idx="0">
                  <c:v>4</c:v>
                </c:pt>
                <c:pt idx="1">
                  <c:v>7</c:v>
                </c:pt>
                <c:pt idx="2">
                  <c:v>5</c:v>
                </c:pt>
                <c:pt idx="3">
                  <c:v>15</c:v>
                </c:pt>
                <c:pt idx="4">
                  <c:v>7</c:v>
                </c:pt>
                <c:pt idx="5">
                  <c:v>13</c:v>
                </c:pt>
                <c:pt idx="6">
                  <c:v>12</c:v>
                </c:pt>
                <c:pt idx="7">
                  <c:v>10</c:v>
                </c:pt>
                <c:pt idx="8">
                  <c:v>5</c:v>
                </c:pt>
                <c:pt idx="9">
                  <c:v>6</c:v>
                </c:pt>
                <c:pt idx="10">
                  <c:v>11</c:v>
                </c:pt>
                <c:pt idx="11">
                  <c:v>14</c:v>
                </c:pt>
                <c:pt idx="12">
                  <c:v>7</c:v>
                </c:pt>
                <c:pt idx="13">
                  <c:v>8</c:v>
                </c:pt>
                <c:pt idx="14">
                  <c:v>17</c:v>
                </c:pt>
                <c:pt idx="15">
                  <c:v>10</c:v>
                </c:pt>
                <c:pt idx="16">
                  <c:v>8</c:v>
                </c:pt>
                <c:pt idx="17">
                  <c:v>8</c:v>
                </c:pt>
                <c:pt idx="18">
                  <c:v>8</c:v>
                </c:pt>
                <c:pt idx="19">
                  <c:v>6</c:v>
                </c:pt>
                <c:pt idx="20">
                  <c:v>22</c:v>
                </c:pt>
                <c:pt idx="21">
                  <c:v>6</c:v>
                </c:pt>
                <c:pt idx="22">
                  <c:v>8</c:v>
                </c:pt>
                <c:pt idx="23">
                  <c:v>7</c:v>
                </c:pt>
                <c:pt idx="24">
                  <c:v>10</c:v>
                </c:pt>
                <c:pt idx="25">
                  <c:v>3</c:v>
                </c:pt>
                <c:pt idx="26">
                  <c:v>12</c:v>
                </c:pt>
                <c:pt idx="27">
                  <c:v>8</c:v>
                </c:pt>
                <c:pt idx="28">
                  <c:v>3</c:v>
                </c:pt>
                <c:pt idx="29">
                  <c:v>7</c:v>
                </c:pt>
                <c:pt idx="30">
                  <c:v>10</c:v>
                </c:pt>
                <c:pt idx="31">
                  <c:v>10</c:v>
                </c:pt>
                <c:pt idx="32">
                  <c:v>8</c:v>
                </c:pt>
                <c:pt idx="33">
                  <c:v>6</c:v>
                </c:pt>
              </c:numCache>
            </c:numRef>
          </c:val>
          <c:extLst xmlns:c16r2="http://schemas.microsoft.com/office/drawing/2015/06/chart">
            <c:ext xmlns:c16="http://schemas.microsoft.com/office/drawing/2014/chart" uri="{C3380CC4-5D6E-409C-BE32-E72D297353CC}">
              <c16:uniqueId val="{00000002-81B8-43EA-AF7E-35392B6D7C21}"/>
            </c:ext>
          </c:extLst>
        </c:ser>
        <c:ser>
          <c:idx val="3"/>
          <c:order val="3"/>
          <c:tx>
            <c:strRef>
              <c:f>Sheet1!$A$224</c:f>
              <c:strCache>
                <c:ptCount val="1"/>
                <c:pt idx="0">
                  <c:v>No answer</c:v>
                </c:pt>
              </c:strCache>
            </c:strRef>
          </c:tx>
          <c:spPr>
            <a:solidFill>
              <a:schemeClr val="accent4"/>
            </a:solidFill>
            <a:ln>
              <a:noFill/>
            </a:ln>
            <a:effectLst/>
          </c:spPr>
          <c:cat>
            <c:strRef>
              <c:f>Sheet1!$B$220:$AI$220</c:f>
              <c:strCache>
                <c:ptCount val="34"/>
                <c:pt idx="0">
                  <c:v>Czech Republic</c:v>
                </c:pt>
                <c:pt idx="1">
                  <c:v>Switzerland</c:v>
                </c:pt>
                <c:pt idx="2">
                  <c:v>Germany</c:v>
                </c:pt>
                <c:pt idx="3">
                  <c:v>Netherlands</c:v>
                </c:pt>
                <c:pt idx="4">
                  <c:v>United Kingdom</c:v>
                </c:pt>
                <c:pt idx="5">
                  <c:v>Bulgaria</c:v>
                </c:pt>
                <c:pt idx="6">
                  <c:v>Malta</c:v>
                </c:pt>
                <c:pt idx="7">
                  <c:v>Austria</c:v>
                </c:pt>
                <c:pt idx="8">
                  <c:v>Ireland</c:v>
                </c:pt>
                <c:pt idx="9">
                  <c:v>Portugal</c:v>
                </c:pt>
                <c:pt idx="10">
                  <c:v>Serbia</c:v>
                </c:pt>
                <c:pt idx="11">
                  <c:v>Cyprus</c:v>
                </c:pt>
                <c:pt idx="12">
                  <c:v>Lithuania</c:v>
                </c:pt>
                <c:pt idx="13">
                  <c:v>Slovakia</c:v>
                </c:pt>
                <c:pt idx="14">
                  <c:v>North Macedonia</c:v>
                </c:pt>
                <c:pt idx="15">
                  <c:v>Luxembourg</c:v>
                </c:pt>
                <c:pt idx="16">
                  <c:v>Romania</c:v>
                </c:pt>
                <c:pt idx="17">
                  <c:v>Greece</c:v>
                </c:pt>
                <c:pt idx="18">
                  <c:v>Spain</c:v>
                </c:pt>
                <c:pt idx="19">
                  <c:v>EU28</c:v>
                </c:pt>
                <c:pt idx="20">
                  <c:v>Iceland</c:v>
                </c:pt>
                <c:pt idx="21">
                  <c:v>Latvia</c:v>
                </c:pt>
                <c:pt idx="22">
                  <c:v>Hungary</c:v>
                </c:pt>
                <c:pt idx="23">
                  <c:v>Croatia</c:v>
                </c:pt>
                <c:pt idx="24">
                  <c:v>Slovenia</c:v>
                </c:pt>
                <c:pt idx="25">
                  <c:v>Poland</c:v>
                </c:pt>
                <c:pt idx="26">
                  <c:v>Estonia</c:v>
                </c:pt>
                <c:pt idx="27">
                  <c:v>Belgium</c:v>
                </c:pt>
                <c:pt idx="28">
                  <c:v>France</c:v>
                </c:pt>
                <c:pt idx="29">
                  <c:v>Denmark</c:v>
                </c:pt>
                <c:pt idx="30">
                  <c:v>Sweden</c:v>
                </c:pt>
                <c:pt idx="31">
                  <c:v>Norway</c:v>
                </c:pt>
                <c:pt idx="32">
                  <c:v>Finland</c:v>
                </c:pt>
                <c:pt idx="33">
                  <c:v>Italy</c:v>
                </c:pt>
              </c:strCache>
            </c:strRef>
          </c:cat>
          <c:val>
            <c:numRef>
              <c:f>Sheet1!$B$224:$AI$224</c:f>
              <c:numCache>
                <c:formatCode>#,##0\ </c:formatCode>
                <c:ptCount val="34"/>
                <c:pt idx="0">
                  <c:v>5</c:v>
                </c:pt>
                <c:pt idx="1">
                  <c:v>2</c:v>
                </c:pt>
                <c:pt idx="2">
                  <c:v>3</c:v>
                </c:pt>
                <c:pt idx="3">
                  <c:v>3</c:v>
                </c:pt>
                <c:pt idx="4">
                  <c:v>5</c:v>
                </c:pt>
                <c:pt idx="5">
                  <c:v>2</c:v>
                </c:pt>
                <c:pt idx="6">
                  <c:v>4</c:v>
                </c:pt>
                <c:pt idx="7">
                  <c:v>4</c:v>
                </c:pt>
                <c:pt idx="8">
                  <c:v>6</c:v>
                </c:pt>
                <c:pt idx="9">
                  <c:v>1</c:v>
                </c:pt>
                <c:pt idx="10">
                  <c:v>3</c:v>
                </c:pt>
                <c:pt idx="11">
                  <c:v>3</c:v>
                </c:pt>
                <c:pt idx="12">
                  <c:v>4</c:v>
                </c:pt>
                <c:pt idx="13">
                  <c:v>3</c:v>
                </c:pt>
                <c:pt idx="14">
                  <c:v>2</c:v>
                </c:pt>
                <c:pt idx="15">
                  <c:v>5</c:v>
                </c:pt>
                <c:pt idx="16">
                  <c:v>1</c:v>
                </c:pt>
                <c:pt idx="17">
                  <c:v>0</c:v>
                </c:pt>
                <c:pt idx="18">
                  <c:v>8</c:v>
                </c:pt>
                <c:pt idx="19">
                  <c:v>4</c:v>
                </c:pt>
                <c:pt idx="20">
                  <c:v>3</c:v>
                </c:pt>
                <c:pt idx="21">
                  <c:v>2</c:v>
                </c:pt>
                <c:pt idx="22">
                  <c:v>2</c:v>
                </c:pt>
                <c:pt idx="23">
                  <c:v>6</c:v>
                </c:pt>
                <c:pt idx="24">
                  <c:v>3</c:v>
                </c:pt>
                <c:pt idx="25">
                  <c:v>4</c:v>
                </c:pt>
                <c:pt idx="26">
                  <c:v>1</c:v>
                </c:pt>
                <c:pt idx="27">
                  <c:v>4</c:v>
                </c:pt>
                <c:pt idx="28">
                  <c:v>5</c:v>
                </c:pt>
                <c:pt idx="29">
                  <c:v>2</c:v>
                </c:pt>
                <c:pt idx="30">
                  <c:v>3</c:v>
                </c:pt>
                <c:pt idx="31">
                  <c:v>2</c:v>
                </c:pt>
                <c:pt idx="32">
                  <c:v>0</c:v>
                </c:pt>
                <c:pt idx="33">
                  <c:v>2</c:v>
                </c:pt>
              </c:numCache>
            </c:numRef>
          </c:val>
          <c:extLst xmlns:c16r2="http://schemas.microsoft.com/office/drawing/2015/06/chart">
            <c:ext xmlns:c16="http://schemas.microsoft.com/office/drawing/2014/chart" uri="{C3380CC4-5D6E-409C-BE32-E72D297353CC}">
              <c16:uniqueId val="{00000003-81B8-43EA-AF7E-35392B6D7C21}"/>
            </c:ext>
          </c:extLst>
        </c:ser>
        <c:overlap val="100"/>
        <c:axId val="52116096"/>
        <c:axId val="52130176"/>
      </c:barChart>
      <c:catAx>
        <c:axId val="5211609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2130176"/>
        <c:crosses val="autoZero"/>
        <c:auto val="1"/>
        <c:lblAlgn val="ctr"/>
        <c:lblOffset val="100"/>
      </c:catAx>
      <c:valAx>
        <c:axId val="52130176"/>
        <c:scaling>
          <c:orientation val="minMax"/>
          <c:max val="100"/>
        </c:scaling>
        <c:axPos val="b"/>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21160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a:pPr>
      <a:endParaRPr lang="pt-PT"/>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barChart>
        <c:barDir val="bar"/>
        <c:grouping val="clustered"/>
        <c:ser>
          <c:idx val="0"/>
          <c:order val="0"/>
          <c:tx>
            <c:strRef>
              <c:f>Sheet1!$A$196</c:f>
              <c:strCache>
                <c:ptCount val="1"/>
                <c:pt idx="0">
                  <c:v>2014</c:v>
                </c:pt>
              </c:strCache>
            </c:strRef>
          </c:tx>
          <c:spPr>
            <a:solidFill>
              <a:schemeClr val="accent1"/>
            </a:solidFill>
            <a:ln>
              <a:noFill/>
            </a:ln>
            <a:effectLst/>
          </c:spPr>
          <c:cat>
            <c:strRef>
              <c:f>Sheet1!$B$195:$AI$195</c:f>
              <c:strCache>
                <c:ptCount val="34"/>
                <c:pt idx="0">
                  <c:v>Slovakia</c:v>
                </c:pt>
                <c:pt idx="1">
                  <c:v>Lithuania</c:v>
                </c:pt>
                <c:pt idx="2">
                  <c:v>Poland</c:v>
                </c:pt>
                <c:pt idx="3">
                  <c:v>Serbia</c:v>
                </c:pt>
                <c:pt idx="4">
                  <c:v>Bulgaria</c:v>
                </c:pt>
                <c:pt idx="5">
                  <c:v>Estonia</c:v>
                </c:pt>
                <c:pt idx="6">
                  <c:v>Hungary</c:v>
                </c:pt>
                <c:pt idx="7">
                  <c:v>Latvia</c:v>
                </c:pt>
                <c:pt idx="8">
                  <c:v>Portugal </c:v>
                </c:pt>
                <c:pt idx="9">
                  <c:v>Croatia</c:v>
                </c:pt>
                <c:pt idx="10">
                  <c:v>Slovenia</c:v>
                </c:pt>
                <c:pt idx="11">
                  <c:v>Malta</c:v>
                </c:pt>
                <c:pt idx="12">
                  <c:v>Czech Republic</c:v>
                </c:pt>
                <c:pt idx="13">
                  <c:v>Switzerland</c:v>
                </c:pt>
                <c:pt idx="14">
                  <c:v>United Kingdom</c:v>
                </c:pt>
                <c:pt idx="15">
                  <c:v>France</c:v>
                </c:pt>
                <c:pt idx="16">
                  <c:v>Cyprus</c:v>
                </c:pt>
                <c:pt idx="17">
                  <c:v>Luxembourg</c:v>
                </c:pt>
                <c:pt idx="18">
                  <c:v>Netherlands</c:v>
                </c:pt>
                <c:pt idx="19">
                  <c:v>EU28</c:v>
                </c:pt>
                <c:pt idx="20">
                  <c:v>Belgium</c:v>
                </c:pt>
                <c:pt idx="21">
                  <c:v>Spain</c:v>
                </c:pt>
                <c:pt idx="22">
                  <c:v>Ireland</c:v>
                </c:pt>
                <c:pt idx="23">
                  <c:v>Italy</c:v>
                </c:pt>
                <c:pt idx="24">
                  <c:v>North Macedonia</c:v>
                </c:pt>
                <c:pt idx="25">
                  <c:v>Germany</c:v>
                </c:pt>
                <c:pt idx="26">
                  <c:v>Greece</c:v>
                </c:pt>
                <c:pt idx="27">
                  <c:v>Romania</c:v>
                </c:pt>
                <c:pt idx="28">
                  <c:v>Iceland</c:v>
                </c:pt>
                <c:pt idx="29">
                  <c:v>Finland</c:v>
                </c:pt>
                <c:pt idx="30">
                  <c:v>Sweden</c:v>
                </c:pt>
                <c:pt idx="31">
                  <c:v>Austria</c:v>
                </c:pt>
                <c:pt idx="32">
                  <c:v>Denmark</c:v>
                </c:pt>
                <c:pt idx="33">
                  <c:v>Norway</c:v>
                </c:pt>
              </c:strCache>
            </c:strRef>
          </c:cat>
          <c:val>
            <c:numRef>
              <c:f>Sheet1!$B$196:$AI$196</c:f>
              <c:numCache>
                <c:formatCode>General</c:formatCode>
                <c:ptCount val="34"/>
                <c:pt idx="0">
                  <c:v>43</c:v>
                </c:pt>
                <c:pt idx="1">
                  <c:v>46</c:v>
                </c:pt>
                <c:pt idx="2">
                  <c:v>46</c:v>
                </c:pt>
                <c:pt idx="3">
                  <c:v>48</c:v>
                </c:pt>
                <c:pt idx="4">
                  <c:v>51</c:v>
                </c:pt>
                <c:pt idx="5">
                  <c:v>52</c:v>
                </c:pt>
                <c:pt idx="6">
                  <c:v>53</c:v>
                </c:pt>
                <c:pt idx="7">
                  <c:v>55</c:v>
                </c:pt>
                <c:pt idx="8">
                  <c:v>55</c:v>
                </c:pt>
                <c:pt idx="9">
                  <c:v>56</c:v>
                </c:pt>
                <c:pt idx="10">
                  <c:v>56</c:v>
                </c:pt>
                <c:pt idx="11">
                  <c:v>57</c:v>
                </c:pt>
                <c:pt idx="12">
                  <c:v>58</c:v>
                </c:pt>
                <c:pt idx="13">
                  <c:v>59</c:v>
                </c:pt>
                <c:pt idx="14">
                  <c:v>59</c:v>
                </c:pt>
                <c:pt idx="15">
                  <c:v>60</c:v>
                </c:pt>
                <c:pt idx="16">
                  <c:v>61</c:v>
                </c:pt>
                <c:pt idx="17">
                  <c:v>61</c:v>
                </c:pt>
                <c:pt idx="18">
                  <c:v>62</c:v>
                </c:pt>
                <c:pt idx="19">
                  <c:v>63</c:v>
                </c:pt>
                <c:pt idx="20">
                  <c:v>63</c:v>
                </c:pt>
                <c:pt idx="21">
                  <c:v>63</c:v>
                </c:pt>
                <c:pt idx="22">
                  <c:v>63</c:v>
                </c:pt>
                <c:pt idx="23">
                  <c:v>63</c:v>
                </c:pt>
                <c:pt idx="24">
                  <c:v>65</c:v>
                </c:pt>
                <c:pt idx="25">
                  <c:v>66</c:v>
                </c:pt>
                <c:pt idx="26">
                  <c:v>68</c:v>
                </c:pt>
                <c:pt idx="27">
                  <c:v>68</c:v>
                </c:pt>
                <c:pt idx="28">
                  <c:v>69</c:v>
                </c:pt>
                <c:pt idx="29">
                  <c:v>71</c:v>
                </c:pt>
                <c:pt idx="30">
                  <c:v>73</c:v>
                </c:pt>
                <c:pt idx="31">
                  <c:v>77</c:v>
                </c:pt>
                <c:pt idx="32">
                  <c:v>77</c:v>
                </c:pt>
                <c:pt idx="33">
                  <c:v>80</c:v>
                </c:pt>
              </c:numCache>
            </c:numRef>
          </c:val>
          <c:extLst xmlns:c16r2="http://schemas.microsoft.com/office/drawing/2015/06/chart">
            <c:ext xmlns:c16="http://schemas.microsoft.com/office/drawing/2014/chart" uri="{C3380CC4-5D6E-409C-BE32-E72D297353CC}">
              <c16:uniqueId val="{00000000-64F7-4E6F-B9A0-C005333ACA04}"/>
            </c:ext>
          </c:extLst>
        </c:ser>
        <c:ser>
          <c:idx val="1"/>
          <c:order val="1"/>
          <c:tx>
            <c:strRef>
              <c:f>Sheet1!$A$197</c:f>
              <c:strCache>
                <c:ptCount val="1"/>
                <c:pt idx="0">
                  <c:v>2019</c:v>
                </c:pt>
              </c:strCache>
            </c:strRef>
          </c:tx>
          <c:spPr>
            <a:solidFill>
              <a:schemeClr val="accent2"/>
            </a:solidFill>
            <a:ln>
              <a:noFill/>
            </a:ln>
            <a:effectLst/>
          </c:spPr>
          <c:cat>
            <c:strRef>
              <c:f>Sheet1!$B$195:$AI$195</c:f>
              <c:strCache>
                <c:ptCount val="34"/>
                <c:pt idx="0">
                  <c:v>Slovakia</c:v>
                </c:pt>
                <c:pt idx="1">
                  <c:v>Lithuania</c:v>
                </c:pt>
                <c:pt idx="2">
                  <c:v>Poland</c:v>
                </c:pt>
                <c:pt idx="3">
                  <c:v>Serbia</c:v>
                </c:pt>
                <c:pt idx="4">
                  <c:v>Bulgaria</c:v>
                </c:pt>
                <c:pt idx="5">
                  <c:v>Estonia</c:v>
                </c:pt>
                <c:pt idx="6">
                  <c:v>Hungary</c:v>
                </c:pt>
                <c:pt idx="7">
                  <c:v>Latvia</c:v>
                </c:pt>
                <c:pt idx="8">
                  <c:v>Portugal </c:v>
                </c:pt>
                <c:pt idx="9">
                  <c:v>Croatia</c:v>
                </c:pt>
                <c:pt idx="10">
                  <c:v>Slovenia</c:v>
                </c:pt>
                <c:pt idx="11">
                  <c:v>Malta</c:v>
                </c:pt>
                <c:pt idx="12">
                  <c:v>Czech Republic</c:v>
                </c:pt>
                <c:pt idx="13">
                  <c:v>Switzerland</c:v>
                </c:pt>
                <c:pt idx="14">
                  <c:v>United Kingdom</c:v>
                </c:pt>
                <c:pt idx="15">
                  <c:v>France</c:v>
                </c:pt>
                <c:pt idx="16">
                  <c:v>Cyprus</c:v>
                </c:pt>
                <c:pt idx="17">
                  <c:v>Luxembourg</c:v>
                </c:pt>
                <c:pt idx="18">
                  <c:v>Netherlands</c:v>
                </c:pt>
                <c:pt idx="19">
                  <c:v>EU28</c:v>
                </c:pt>
                <c:pt idx="20">
                  <c:v>Belgium</c:v>
                </c:pt>
                <c:pt idx="21">
                  <c:v>Spain</c:v>
                </c:pt>
                <c:pt idx="22">
                  <c:v>Ireland</c:v>
                </c:pt>
                <c:pt idx="23">
                  <c:v>Italy</c:v>
                </c:pt>
                <c:pt idx="24">
                  <c:v>North Macedonia</c:v>
                </c:pt>
                <c:pt idx="25">
                  <c:v>Germany</c:v>
                </c:pt>
                <c:pt idx="26">
                  <c:v>Greece</c:v>
                </c:pt>
                <c:pt idx="27">
                  <c:v>Romania</c:v>
                </c:pt>
                <c:pt idx="28">
                  <c:v>Iceland</c:v>
                </c:pt>
                <c:pt idx="29">
                  <c:v>Finland</c:v>
                </c:pt>
                <c:pt idx="30">
                  <c:v>Sweden</c:v>
                </c:pt>
                <c:pt idx="31">
                  <c:v>Austria</c:v>
                </c:pt>
                <c:pt idx="32">
                  <c:v>Denmark</c:v>
                </c:pt>
                <c:pt idx="33">
                  <c:v>Norway</c:v>
                </c:pt>
              </c:strCache>
            </c:strRef>
          </c:cat>
          <c:val>
            <c:numRef>
              <c:f>Sheet1!$B$197:$AI$197</c:f>
              <c:numCache>
                <c:formatCode>General</c:formatCode>
                <c:ptCount val="34"/>
                <c:pt idx="0">
                  <c:v>52</c:v>
                </c:pt>
                <c:pt idx="1">
                  <c:v>32</c:v>
                </c:pt>
                <c:pt idx="2">
                  <c:v>39</c:v>
                </c:pt>
                <c:pt idx="3">
                  <c:v>59</c:v>
                </c:pt>
                <c:pt idx="4">
                  <c:v>55</c:v>
                </c:pt>
                <c:pt idx="5">
                  <c:v>40</c:v>
                </c:pt>
                <c:pt idx="6">
                  <c:v>49</c:v>
                </c:pt>
                <c:pt idx="7">
                  <c:v>54</c:v>
                </c:pt>
                <c:pt idx="8">
                  <c:v>53</c:v>
                </c:pt>
                <c:pt idx="9">
                  <c:v>54</c:v>
                </c:pt>
                <c:pt idx="10">
                  <c:v>64</c:v>
                </c:pt>
                <c:pt idx="11">
                  <c:v>56</c:v>
                </c:pt>
                <c:pt idx="12">
                  <c:v>62</c:v>
                </c:pt>
                <c:pt idx="13">
                  <c:v>60</c:v>
                </c:pt>
                <c:pt idx="14">
                  <c:v>62</c:v>
                </c:pt>
                <c:pt idx="15">
                  <c:v>58</c:v>
                </c:pt>
                <c:pt idx="16">
                  <c:v>51</c:v>
                </c:pt>
                <c:pt idx="17">
                  <c:v>62</c:v>
                </c:pt>
                <c:pt idx="18">
                  <c:v>67</c:v>
                </c:pt>
                <c:pt idx="19">
                  <c:v>61</c:v>
                </c:pt>
                <c:pt idx="20">
                  <c:v>66</c:v>
                </c:pt>
                <c:pt idx="21">
                  <c:v>56</c:v>
                </c:pt>
                <c:pt idx="22">
                  <c:v>63</c:v>
                </c:pt>
                <c:pt idx="23">
                  <c:v>58</c:v>
                </c:pt>
                <c:pt idx="24">
                  <c:v>69</c:v>
                </c:pt>
                <c:pt idx="25">
                  <c:v>66</c:v>
                </c:pt>
                <c:pt idx="26">
                  <c:v>67</c:v>
                </c:pt>
                <c:pt idx="27">
                  <c:v>60</c:v>
                </c:pt>
                <c:pt idx="28">
                  <c:v>62</c:v>
                </c:pt>
                <c:pt idx="29">
                  <c:v>72</c:v>
                </c:pt>
                <c:pt idx="30">
                  <c:v>81</c:v>
                </c:pt>
                <c:pt idx="31">
                  <c:v>71</c:v>
                </c:pt>
                <c:pt idx="32">
                  <c:v>76</c:v>
                </c:pt>
                <c:pt idx="33">
                  <c:v>78</c:v>
                </c:pt>
              </c:numCache>
            </c:numRef>
          </c:val>
          <c:extLst xmlns:c16r2="http://schemas.microsoft.com/office/drawing/2015/06/chart">
            <c:ext xmlns:c16="http://schemas.microsoft.com/office/drawing/2014/chart" uri="{C3380CC4-5D6E-409C-BE32-E72D297353CC}">
              <c16:uniqueId val="{00000001-64F7-4E6F-B9A0-C005333ACA04}"/>
            </c:ext>
          </c:extLst>
        </c:ser>
        <c:gapWidth val="182"/>
        <c:axId val="52167424"/>
        <c:axId val="52168960"/>
      </c:barChart>
      <c:catAx>
        <c:axId val="5216742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2168960"/>
        <c:crosses val="autoZero"/>
        <c:auto val="1"/>
        <c:lblAlgn val="ctr"/>
        <c:lblOffset val="100"/>
      </c:catAx>
      <c:valAx>
        <c:axId val="52168960"/>
        <c:scaling>
          <c:orientation val="minMax"/>
          <c:max val="1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21674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a:pPr>
      <a:endParaRPr lang="pt-P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205283467410561"/>
          <c:y val="8.3251135371080781E-2"/>
          <c:w val="0.84570673586794842"/>
          <c:h val="0.87313167913456669"/>
        </c:manualLayout>
      </c:layout>
      <c:barChart>
        <c:barDir val="bar"/>
        <c:grouping val="clustered"/>
        <c:ser>
          <c:idx val="0"/>
          <c:order val="0"/>
          <c:tx>
            <c:strRef>
              <c:f>'[ESENER-3 First findings_EU28.xlsx]Sheet1'!$A$31</c:f>
              <c:strCache>
                <c:ptCount val="1"/>
                <c:pt idx="0">
                  <c:v>2014</c:v>
                </c:pt>
              </c:strCache>
            </c:strRef>
          </c:tx>
          <c:spPr>
            <a:solidFill>
              <a:schemeClr val="accent1"/>
            </a:solidFill>
            <a:ln>
              <a:noFill/>
            </a:ln>
            <a:effectLst/>
          </c:spPr>
          <c:cat>
            <c:strRef>
              <c:f>[1]Sheet1!$B$30:$AJ$30</c:f>
              <c:strCache>
                <c:ptCount val="35"/>
                <c:pt idx="0">
                  <c:v>Luxembourg</c:v>
                </c:pt>
                <c:pt idx="1">
                  <c:v>Iceland</c:v>
                </c:pt>
                <c:pt idx="2">
                  <c:v>Switzerland</c:v>
                </c:pt>
                <c:pt idx="3">
                  <c:v>Greece</c:v>
                </c:pt>
                <c:pt idx="4">
                  <c:v>Cyprus</c:v>
                </c:pt>
                <c:pt idx="5">
                  <c:v>France</c:v>
                </c:pt>
                <c:pt idx="6">
                  <c:v>Austria</c:v>
                </c:pt>
                <c:pt idx="7">
                  <c:v>Slovakia</c:v>
                </c:pt>
                <c:pt idx="8">
                  <c:v>Malta</c:v>
                </c:pt>
                <c:pt idx="9">
                  <c:v>Germany</c:v>
                </c:pt>
                <c:pt idx="10">
                  <c:v>North Macedonia</c:v>
                </c:pt>
                <c:pt idx="11">
                  <c:v>Belgium</c:v>
                </c:pt>
                <c:pt idx="12">
                  <c:v>Estonia</c:v>
                </c:pt>
                <c:pt idx="13">
                  <c:v>Serbia</c:v>
                </c:pt>
                <c:pt idx="14">
                  <c:v>Ireland</c:v>
                </c:pt>
                <c:pt idx="15">
                  <c:v>Netherlands</c:v>
                </c:pt>
                <c:pt idx="16">
                  <c:v>Finland</c:v>
                </c:pt>
                <c:pt idx="17">
                  <c:v>Lithuania</c:v>
                </c:pt>
                <c:pt idx="18">
                  <c:v>EU-28</c:v>
                </c:pt>
                <c:pt idx="19">
                  <c:v>Total 33</c:v>
                </c:pt>
                <c:pt idx="20">
                  <c:v>Portugal</c:v>
                </c:pt>
                <c:pt idx="21">
                  <c:v>Poland</c:v>
                </c:pt>
                <c:pt idx="22">
                  <c:v>Hungary</c:v>
                </c:pt>
                <c:pt idx="23">
                  <c:v>Czech Republic</c:v>
                </c:pt>
                <c:pt idx="24">
                  <c:v>Norway</c:v>
                </c:pt>
                <c:pt idx="25">
                  <c:v>Croatia</c:v>
                </c:pt>
                <c:pt idx="26">
                  <c:v>Sweden</c:v>
                </c:pt>
                <c:pt idx="27">
                  <c:v>Latvia</c:v>
                </c:pt>
                <c:pt idx="28">
                  <c:v>Romania</c:v>
                </c:pt>
                <c:pt idx="29">
                  <c:v>Spain</c:v>
                </c:pt>
                <c:pt idx="30">
                  <c:v>Bulgaria</c:v>
                </c:pt>
                <c:pt idx="31">
                  <c:v>United Kingdom</c:v>
                </c:pt>
                <c:pt idx="32">
                  <c:v>Denmark</c:v>
                </c:pt>
                <c:pt idx="33">
                  <c:v>Slovenia</c:v>
                </c:pt>
                <c:pt idx="34">
                  <c:v>Italy</c:v>
                </c:pt>
              </c:strCache>
            </c:strRef>
          </c:cat>
          <c:val>
            <c:numRef>
              <c:f>[1]Sheet1!$B$31:$AJ$31</c:f>
              <c:numCache>
                <c:formatCode>#,##0\ </c:formatCode>
                <c:ptCount val="35"/>
                <c:pt idx="0">
                  <c:v>37</c:v>
                </c:pt>
                <c:pt idx="1">
                  <c:v>43</c:v>
                </c:pt>
                <c:pt idx="2">
                  <c:v>45</c:v>
                </c:pt>
                <c:pt idx="3">
                  <c:v>50</c:v>
                </c:pt>
                <c:pt idx="4">
                  <c:v>52</c:v>
                </c:pt>
                <c:pt idx="5">
                  <c:v>56</c:v>
                </c:pt>
                <c:pt idx="6">
                  <c:v>56</c:v>
                </c:pt>
                <c:pt idx="7">
                  <c:v>59</c:v>
                </c:pt>
                <c:pt idx="8">
                  <c:v>65</c:v>
                </c:pt>
                <c:pt idx="9">
                  <c:v>65</c:v>
                </c:pt>
                <c:pt idx="10">
                  <c:v>66</c:v>
                </c:pt>
                <c:pt idx="11">
                  <c:v>66</c:v>
                </c:pt>
                <c:pt idx="12">
                  <c:v>68</c:v>
                </c:pt>
                <c:pt idx="13">
                  <c:v>72</c:v>
                </c:pt>
                <c:pt idx="14">
                  <c:v>72</c:v>
                </c:pt>
                <c:pt idx="15">
                  <c:v>73</c:v>
                </c:pt>
                <c:pt idx="16">
                  <c:v>73</c:v>
                </c:pt>
                <c:pt idx="17">
                  <c:v>76</c:v>
                </c:pt>
                <c:pt idx="18" formatCode="General">
                  <c:v>76</c:v>
                </c:pt>
                <c:pt idx="19">
                  <c:v>76</c:v>
                </c:pt>
                <c:pt idx="20">
                  <c:v>77</c:v>
                </c:pt>
                <c:pt idx="21">
                  <c:v>77</c:v>
                </c:pt>
                <c:pt idx="22">
                  <c:v>77</c:v>
                </c:pt>
                <c:pt idx="23">
                  <c:v>77</c:v>
                </c:pt>
                <c:pt idx="24">
                  <c:v>79</c:v>
                </c:pt>
                <c:pt idx="25">
                  <c:v>79</c:v>
                </c:pt>
                <c:pt idx="26">
                  <c:v>80</c:v>
                </c:pt>
                <c:pt idx="27">
                  <c:v>81</c:v>
                </c:pt>
                <c:pt idx="28">
                  <c:v>89</c:v>
                </c:pt>
                <c:pt idx="29">
                  <c:v>89</c:v>
                </c:pt>
                <c:pt idx="30">
                  <c:v>90</c:v>
                </c:pt>
                <c:pt idx="31">
                  <c:v>91</c:v>
                </c:pt>
                <c:pt idx="32">
                  <c:v>91</c:v>
                </c:pt>
                <c:pt idx="33">
                  <c:v>94</c:v>
                </c:pt>
                <c:pt idx="34">
                  <c:v>94</c:v>
                </c:pt>
              </c:numCache>
            </c:numRef>
          </c:val>
          <c:extLst xmlns:c16r2="http://schemas.microsoft.com/office/drawing/2015/06/chart">
            <c:ext xmlns:c16="http://schemas.microsoft.com/office/drawing/2014/chart" uri="{C3380CC4-5D6E-409C-BE32-E72D297353CC}">
              <c16:uniqueId val="{00000000-AC43-4D4F-A1EF-CCB4DBD8093E}"/>
            </c:ext>
          </c:extLst>
        </c:ser>
        <c:ser>
          <c:idx val="1"/>
          <c:order val="1"/>
          <c:tx>
            <c:strRef>
              <c:f>'[ESENER-3 First findings_EU28.xlsx]Sheet1'!$A$32</c:f>
              <c:strCache>
                <c:ptCount val="1"/>
                <c:pt idx="0">
                  <c:v>2019</c:v>
                </c:pt>
              </c:strCache>
            </c:strRef>
          </c:tx>
          <c:spPr>
            <a:solidFill>
              <a:schemeClr val="accent2"/>
            </a:solidFill>
            <a:ln>
              <a:noFill/>
            </a:ln>
            <a:effectLst/>
          </c:spPr>
          <c:cat>
            <c:strRef>
              <c:f>[1]Sheet1!$B$30:$AJ$30</c:f>
              <c:strCache>
                <c:ptCount val="35"/>
                <c:pt idx="0">
                  <c:v>Luxembourg</c:v>
                </c:pt>
                <c:pt idx="1">
                  <c:v>Iceland</c:v>
                </c:pt>
                <c:pt idx="2">
                  <c:v>Switzerland</c:v>
                </c:pt>
                <c:pt idx="3">
                  <c:v>Greece</c:v>
                </c:pt>
                <c:pt idx="4">
                  <c:v>Cyprus</c:v>
                </c:pt>
                <c:pt idx="5">
                  <c:v>France</c:v>
                </c:pt>
                <c:pt idx="6">
                  <c:v>Austria</c:v>
                </c:pt>
                <c:pt idx="7">
                  <c:v>Slovakia</c:v>
                </c:pt>
                <c:pt idx="8">
                  <c:v>Malta</c:v>
                </c:pt>
                <c:pt idx="9">
                  <c:v>Germany</c:v>
                </c:pt>
                <c:pt idx="10">
                  <c:v>North Macedonia</c:v>
                </c:pt>
                <c:pt idx="11">
                  <c:v>Belgium</c:v>
                </c:pt>
                <c:pt idx="12">
                  <c:v>Estonia</c:v>
                </c:pt>
                <c:pt idx="13">
                  <c:v>Serbia</c:v>
                </c:pt>
                <c:pt idx="14">
                  <c:v>Ireland</c:v>
                </c:pt>
                <c:pt idx="15">
                  <c:v>Netherlands</c:v>
                </c:pt>
                <c:pt idx="16">
                  <c:v>Finland</c:v>
                </c:pt>
                <c:pt idx="17">
                  <c:v>Lithuania</c:v>
                </c:pt>
                <c:pt idx="18">
                  <c:v>EU-28</c:v>
                </c:pt>
                <c:pt idx="19">
                  <c:v>Total 33</c:v>
                </c:pt>
                <c:pt idx="20">
                  <c:v>Portugal</c:v>
                </c:pt>
                <c:pt idx="21">
                  <c:v>Poland</c:v>
                </c:pt>
                <c:pt idx="22">
                  <c:v>Hungary</c:v>
                </c:pt>
                <c:pt idx="23">
                  <c:v>Czech Republic</c:v>
                </c:pt>
                <c:pt idx="24">
                  <c:v>Norway</c:v>
                </c:pt>
                <c:pt idx="25">
                  <c:v>Croatia</c:v>
                </c:pt>
                <c:pt idx="26">
                  <c:v>Sweden</c:v>
                </c:pt>
                <c:pt idx="27">
                  <c:v>Latvia</c:v>
                </c:pt>
                <c:pt idx="28">
                  <c:v>Romania</c:v>
                </c:pt>
                <c:pt idx="29">
                  <c:v>Spain</c:v>
                </c:pt>
                <c:pt idx="30">
                  <c:v>Bulgaria</c:v>
                </c:pt>
                <c:pt idx="31">
                  <c:v>United Kingdom</c:v>
                </c:pt>
                <c:pt idx="32">
                  <c:v>Denmark</c:v>
                </c:pt>
                <c:pt idx="33">
                  <c:v>Slovenia</c:v>
                </c:pt>
                <c:pt idx="34">
                  <c:v>Italy</c:v>
                </c:pt>
              </c:strCache>
            </c:strRef>
          </c:cat>
          <c:val>
            <c:numRef>
              <c:f>[1]Sheet1!$B$32:$AJ$32</c:f>
              <c:numCache>
                <c:formatCode>#,##0\ </c:formatCode>
                <c:ptCount val="35"/>
                <c:pt idx="0">
                  <c:v>42</c:v>
                </c:pt>
                <c:pt idx="1">
                  <c:v>49</c:v>
                </c:pt>
                <c:pt idx="2">
                  <c:v>39</c:v>
                </c:pt>
                <c:pt idx="3">
                  <c:v>54</c:v>
                </c:pt>
                <c:pt idx="4">
                  <c:v>47</c:v>
                </c:pt>
                <c:pt idx="5">
                  <c:v>56</c:v>
                </c:pt>
                <c:pt idx="6">
                  <c:v>64</c:v>
                </c:pt>
                <c:pt idx="7">
                  <c:v>69</c:v>
                </c:pt>
                <c:pt idx="8">
                  <c:v>71</c:v>
                </c:pt>
                <c:pt idx="9">
                  <c:v>67</c:v>
                </c:pt>
                <c:pt idx="10">
                  <c:v>53</c:v>
                </c:pt>
                <c:pt idx="11">
                  <c:v>69</c:v>
                </c:pt>
                <c:pt idx="12">
                  <c:v>72</c:v>
                </c:pt>
                <c:pt idx="13">
                  <c:v>85</c:v>
                </c:pt>
                <c:pt idx="14">
                  <c:v>76</c:v>
                </c:pt>
                <c:pt idx="15">
                  <c:v>74</c:v>
                </c:pt>
                <c:pt idx="16">
                  <c:v>86</c:v>
                </c:pt>
                <c:pt idx="17">
                  <c:v>59</c:v>
                </c:pt>
                <c:pt idx="18">
                  <c:v>77</c:v>
                </c:pt>
                <c:pt idx="19">
                  <c:v>76</c:v>
                </c:pt>
                <c:pt idx="20">
                  <c:v>77</c:v>
                </c:pt>
                <c:pt idx="21">
                  <c:v>79</c:v>
                </c:pt>
                <c:pt idx="22">
                  <c:v>80</c:v>
                </c:pt>
                <c:pt idx="23">
                  <c:v>74</c:v>
                </c:pt>
                <c:pt idx="24">
                  <c:v>84</c:v>
                </c:pt>
                <c:pt idx="25">
                  <c:v>83</c:v>
                </c:pt>
                <c:pt idx="26">
                  <c:v>85</c:v>
                </c:pt>
                <c:pt idx="27">
                  <c:v>82</c:v>
                </c:pt>
                <c:pt idx="28">
                  <c:v>94</c:v>
                </c:pt>
                <c:pt idx="29">
                  <c:v>93</c:v>
                </c:pt>
                <c:pt idx="30">
                  <c:v>92</c:v>
                </c:pt>
                <c:pt idx="31">
                  <c:v>88</c:v>
                </c:pt>
                <c:pt idx="32">
                  <c:v>89</c:v>
                </c:pt>
                <c:pt idx="33">
                  <c:v>91</c:v>
                </c:pt>
                <c:pt idx="34">
                  <c:v>93</c:v>
                </c:pt>
              </c:numCache>
            </c:numRef>
          </c:val>
          <c:extLst xmlns:c16r2="http://schemas.microsoft.com/office/drawing/2015/06/chart">
            <c:ext xmlns:c16="http://schemas.microsoft.com/office/drawing/2014/chart" uri="{C3380CC4-5D6E-409C-BE32-E72D297353CC}">
              <c16:uniqueId val="{00000001-AC43-4D4F-A1EF-CCB4DBD8093E}"/>
            </c:ext>
          </c:extLst>
        </c:ser>
        <c:gapWidth val="219"/>
        <c:axId val="49846912"/>
        <c:axId val="49852800"/>
      </c:barChart>
      <c:catAx>
        <c:axId val="4984691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9852800"/>
        <c:crosses val="autoZero"/>
        <c:auto val="1"/>
        <c:lblAlgn val="ctr"/>
        <c:lblOffset val="100"/>
      </c:catAx>
      <c:valAx>
        <c:axId val="49852800"/>
        <c:scaling>
          <c:orientation val="minMax"/>
        </c:scaling>
        <c:axPos val="b"/>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98469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a:pPr>
      <a:endParaRPr lang="pt-P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barChart>
        <c:barDir val="bar"/>
        <c:grouping val="clustered"/>
        <c:ser>
          <c:idx val="0"/>
          <c:order val="0"/>
          <c:tx>
            <c:strRef>
              <c:f>Sheet1!$A$51</c:f>
              <c:strCache>
                <c:ptCount val="1"/>
                <c:pt idx="0">
                  <c:v>Stress</c:v>
                </c:pt>
              </c:strCache>
            </c:strRef>
          </c:tx>
          <c:spPr>
            <a:solidFill>
              <a:schemeClr val="accent1"/>
            </a:solidFill>
            <a:ln>
              <a:noFill/>
            </a:ln>
            <a:effectLst/>
          </c:spPr>
          <c:cat>
            <c:strRef>
              <c:f>Sheet1!$B$50:$AI$50</c:f>
              <c:strCache>
                <c:ptCount val="34"/>
                <c:pt idx="0">
                  <c:v>Hungary</c:v>
                </c:pt>
                <c:pt idx="1">
                  <c:v>Lithuania</c:v>
                </c:pt>
                <c:pt idx="2">
                  <c:v>Italy</c:v>
                </c:pt>
                <c:pt idx="3">
                  <c:v>Bulgaria</c:v>
                </c:pt>
                <c:pt idx="4">
                  <c:v>Czech Republic</c:v>
                </c:pt>
                <c:pt idx="5">
                  <c:v>Estonia</c:v>
                </c:pt>
                <c:pt idx="6">
                  <c:v>Slovakia</c:v>
                </c:pt>
                <c:pt idx="7">
                  <c:v>Luxembourg</c:v>
                </c:pt>
                <c:pt idx="8">
                  <c:v>Poland</c:v>
                </c:pt>
                <c:pt idx="9">
                  <c:v>Portugal </c:v>
                </c:pt>
                <c:pt idx="10">
                  <c:v>Austria</c:v>
                </c:pt>
                <c:pt idx="11">
                  <c:v>Germany</c:v>
                </c:pt>
                <c:pt idx="12">
                  <c:v>Croatia</c:v>
                </c:pt>
                <c:pt idx="13">
                  <c:v>Cyprus</c:v>
                </c:pt>
                <c:pt idx="14">
                  <c:v>Greece</c:v>
                </c:pt>
                <c:pt idx="15">
                  <c:v>Spain</c:v>
                </c:pt>
                <c:pt idx="16">
                  <c:v>Latvia</c:v>
                </c:pt>
                <c:pt idx="17">
                  <c:v>North Macedonia</c:v>
                </c:pt>
                <c:pt idx="18">
                  <c:v>Romania</c:v>
                </c:pt>
                <c:pt idx="19">
                  <c:v>France</c:v>
                </c:pt>
                <c:pt idx="20">
                  <c:v>EU28</c:v>
                </c:pt>
                <c:pt idx="21">
                  <c:v>Switzerland</c:v>
                </c:pt>
                <c:pt idx="22">
                  <c:v>Serbia</c:v>
                </c:pt>
                <c:pt idx="23">
                  <c:v>Slovenia</c:v>
                </c:pt>
                <c:pt idx="24">
                  <c:v>Malta</c:v>
                </c:pt>
                <c:pt idx="25">
                  <c:v>Iceland</c:v>
                </c:pt>
                <c:pt idx="26">
                  <c:v>Belgium</c:v>
                </c:pt>
                <c:pt idx="27">
                  <c:v>Netherlands</c:v>
                </c:pt>
                <c:pt idx="28">
                  <c:v>Denmark</c:v>
                </c:pt>
                <c:pt idx="29">
                  <c:v>Norway</c:v>
                </c:pt>
                <c:pt idx="30">
                  <c:v>Finland</c:v>
                </c:pt>
                <c:pt idx="31">
                  <c:v>Sweden</c:v>
                </c:pt>
                <c:pt idx="32">
                  <c:v>Ireland</c:v>
                </c:pt>
                <c:pt idx="33">
                  <c:v>United Kingdom</c:v>
                </c:pt>
              </c:strCache>
            </c:strRef>
          </c:cat>
          <c:val>
            <c:numRef>
              <c:f>Sheet1!$B$51:$AI$51</c:f>
              <c:numCache>
                <c:formatCode>#,##0\ </c:formatCode>
                <c:ptCount val="34"/>
                <c:pt idx="0">
                  <c:v>19</c:v>
                </c:pt>
                <c:pt idx="1">
                  <c:v>21</c:v>
                </c:pt>
                <c:pt idx="2">
                  <c:v>47</c:v>
                </c:pt>
                <c:pt idx="3">
                  <c:v>26</c:v>
                </c:pt>
                <c:pt idx="4">
                  <c:v>9</c:v>
                </c:pt>
                <c:pt idx="5">
                  <c:v>13</c:v>
                </c:pt>
                <c:pt idx="6">
                  <c:v>15</c:v>
                </c:pt>
                <c:pt idx="7">
                  <c:v>18</c:v>
                </c:pt>
                <c:pt idx="8">
                  <c:v>18</c:v>
                </c:pt>
                <c:pt idx="9">
                  <c:v>18</c:v>
                </c:pt>
                <c:pt idx="10">
                  <c:v>37</c:v>
                </c:pt>
                <c:pt idx="11">
                  <c:v>25</c:v>
                </c:pt>
                <c:pt idx="12">
                  <c:v>15</c:v>
                </c:pt>
                <c:pt idx="13">
                  <c:v>25</c:v>
                </c:pt>
                <c:pt idx="14">
                  <c:v>18</c:v>
                </c:pt>
                <c:pt idx="15">
                  <c:v>37</c:v>
                </c:pt>
                <c:pt idx="16">
                  <c:v>23</c:v>
                </c:pt>
                <c:pt idx="17">
                  <c:v>27</c:v>
                </c:pt>
                <c:pt idx="18">
                  <c:v>47</c:v>
                </c:pt>
                <c:pt idx="19">
                  <c:v>39</c:v>
                </c:pt>
                <c:pt idx="20">
                  <c:v>39</c:v>
                </c:pt>
                <c:pt idx="21">
                  <c:v>29</c:v>
                </c:pt>
                <c:pt idx="22">
                  <c:v>12</c:v>
                </c:pt>
                <c:pt idx="23">
                  <c:v>28</c:v>
                </c:pt>
                <c:pt idx="24">
                  <c:v>41</c:v>
                </c:pt>
                <c:pt idx="25">
                  <c:v>38</c:v>
                </c:pt>
                <c:pt idx="26">
                  <c:v>46</c:v>
                </c:pt>
                <c:pt idx="27">
                  <c:v>38</c:v>
                </c:pt>
                <c:pt idx="28">
                  <c:v>64</c:v>
                </c:pt>
                <c:pt idx="29">
                  <c:v>44</c:v>
                </c:pt>
                <c:pt idx="30">
                  <c:v>55</c:v>
                </c:pt>
                <c:pt idx="31">
                  <c:v>69</c:v>
                </c:pt>
                <c:pt idx="32">
                  <c:v>57</c:v>
                </c:pt>
                <c:pt idx="33">
                  <c:v>68</c:v>
                </c:pt>
              </c:numCache>
            </c:numRef>
          </c:val>
          <c:extLst xmlns:c16r2="http://schemas.microsoft.com/office/drawing/2015/06/chart">
            <c:ext xmlns:c16="http://schemas.microsoft.com/office/drawing/2014/chart" uri="{C3380CC4-5D6E-409C-BE32-E72D297353CC}">
              <c16:uniqueId val="{00000002-5AFE-4896-8181-78283CFAE5A5}"/>
            </c:ext>
          </c:extLst>
        </c:ser>
        <c:ser>
          <c:idx val="1"/>
          <c:order val="1"/>
          <c:tx>
            <c:strRef>
              <c:f>Sheet1!$A$52</c:f>
              <c:strCache>
                <c:ptCount val="1"/>
                <c:pt idx="0">
                  <c:v>Bullying or harassment</c:v>
                </c:pt>
              </c:strCache>
            </c:strRef>
          </c:tx>
          <c:spPr>
            <a:solidFill>
              <a:schemeClr val="accent2"/>
            </a:solidFill>
            <a:ln>
              <a:noFill/>
            </a:ln>
            <a:effectLst/>
          </c:spPr>
          <c:cat>
            <c:strRef>
              <c:f>Sheet1!$B$50:$AI$50</c:f>
              <c:strCache>
                <c:ptCount val="34"/>
                <c:pt idx="0">
                  <c:v>Hungary</c:v>
                </c:pt>
                <c:pt idx="1">
                  <c:v>Lithuania</c:v>
                </c:pt>
                <c:pt idx="2">
                  <c:v>Italy</c:v>
                </c:pt>
                <c:pt idx="3">
                  <c:v>Bulgaria</c:v>
                </c:pt>
                <c:pt idx="4">
                  <c:v>Czech Republic</c:v>
                </c:pt>
                <c:pt idx="5">
                  <c:v>Estonia</c:v>
                </c:pt>
                <c:pt idx="6">
                  <c:v>Slovakia</c:v>
                </c:pt>
                <c:pt idx="7">
                  <c:v>Luxembourg</c:v>
                </c:pt>
                <c:pt idx="8">
                  <c:v>Poland</c:v>
                </c:pt>
                <c:pt idx="9">
                  <c:v>Portugal </c:v>
                </c:pt>
                <c:pt idx="10">
                  <c:v>Austria</c:v>
                </c:pt>
                <c:pt idx="11">
                  <c:v>Germany</c:v>
                </c:pt>
                <c:pt idx="12">
                  <c:v>Croatia</c:v>
                </c:pt>
                <c:pt idx="13">
                  <c:v>Cyprus</c:v>
                </c:pt>
                <c:pt idx="14">
                  <c:v>Greece</c:v>
                </c:pt>
                <c:pt idx="15">
                  <c:v>Spain</c:v>
                </c:pt>
                <c:pt idx="16">
                  <c:v>Latvia</c:v>
                </c:pt>
                <c:pt idx="17">
                  <c:v>North Macedonia</c:v>
                </c:pt>
                <c:pt idx="18">
                  <c:v>Romania</c:v>
                </c:pt>
                <c:pt idx="19">
                  <c:v>France</c:v>
                </c:pt>
                <c:pt idx="20">
                  <c:v>EU28</c:v>
                </c:pt>
                <c:pt idx="21">
                  <c:v>Switzerland</c:v>
                </c:pt>
                <c:pt idx="22">
                  <c:v>Serbia</c:v>
                </c:pt>
                <c:pt idx="23">
                  <c:v>Slovenia</c:v>
                </c:pt>
                <c:pt idx="24">
                  <c:v>Malta</c:v>
                </c:pt>
                <c:pt idx="25">
                  <c:v>Iceland</c:v>
                </c:pt>
                <c:pt idx="26">
                  <c:v>Belgium</c:v>
                </c:pt>
                <c:pt idx="27">
                  <c:v>Netherlands</c:v>
                </c:pt>
                <c:pt idx="28">
                  <c:v>Denmark</c:v>
                </c:pt>
                <c:pt idx="29">
                  <c:v>Norway</c:v>
                </c:pt>
                <c:pt idx="30">
                  <c:v>Finland</c:v>
                </c:pt>
                <c:pt idx="31">
                  <c:v>Sweden</c:v>
                </c:pt>
                <c:pt idx="32">
                  <c:v>Ireland</c:v>
                </c:pt>
                <c:pt idx="33">
                  <c:v>United Kingdom</c:v>
                </c:pt>
              </c:strCache>
            </c:strRef>
          </c:cat>
          <c:val>
            <c:numRef>
              <c:f>Sheet1!$B$52:$AI$52</c:f>
              <c:numCache>
                <c:formatCode>#,##0\ </c:formatCode>
                <c:ptCount val="34"/>
                <c:pt idx="0">
                  <c:v>10</c:v>
                </c:pt>
                <c:pt idx="1">
                  <c:v>27</c:v>
                </c:pt>
                <c:pt idx="2">
                  <c:v>32</c:v>
                </c:pt>
                <c:pt idx="3">
                  <c:v>24</c:v>
                </c:pt>
                <c:pt idx="4">
                  <c:v>27</c:v>
                </c:pt>
                <c:pt idx="5">
                  <c:v>21</c:v>
                </c:pt>
                <c:pt idx="6">
                  <c:v>25</c:v>
                </c:pt>
                <c:pt idx="7">
                  <c:v>42</c:v>
                </c:pt>
                <c:pt idx="8">
                  <c:v>49</c:v>
                </c:pt>
                <c:pt idx="9">
                  <c:v>40</c:v>
                </c:pt>
                <c:pt idx="10">
                  <c:v>33</c:v>
                </c:pt>
                <c:pt idx="11">
                  <c:v>37</c:v>
                </c:pt>
                <c:pt idx="12">
                  <c:v>59</c:v>
                </c:pt>
                <c:pt idx="13">
                  <c:v>41</c:v>
                </c:pt>
                <c:pt idx="14">
                  <c:v>37</c:v>
                </c:pt>
                <c:pt idx="15">
                  <c:v>54</c:v>
                </c:pt>
                <c:pt idx="16">
                  <c:v>25</c:v>
                </c:pt>
                <c:pt idx="17">
                  <c:v>44</c:v>
                </c:pt>
                <c:pt idx="18">
                  <c:v>35</c:v>
                </c:pt>
                <c:pt idx="19">
                  <c:v>46</c:v>
                </c:pt>
                <c:pt idx="20">
                  <c:v>53</c:v>
                </c:pt>
                <c:pt idx="21">
                  <c:v>56</c:v>
                </c:pt>
                <c:pt idx="22">
                  <c:v>71</c:v>
                </c:pt>
                <c:pt idx="23">
                  <c:v>72</c:v>
                </c:pt>
                <c:pt idx="24">
                  <c:v>67</c:v>
                </c:pt>
                <c:pt idx="25">
                  <c:v>84</c:v>
                </c:pt>
                <c:pt idx="26">
                  <c:v>83</c:v>
                </c:pt>
                <c:pt idx="27">
                  <c:v>72</c:v>
                </c:pt>
                <c:pt idx="28">
                  <c:v>63</c:v>
                </c:pt>
                <c:pt idx="29">
                  <c:v>82</c:v>
                </c:pt>
                <c:pt idx="30">
                  <c:v>86</c:v>
                </c:pt>
                <c:pt idx="31">
                  <c:v>89</c:v>
                </c:pt>
                <c:pt idx="32">
                  <c:v>94</c:v>
                </c:pt>
                <c:pt idx="33">
                  <c:v>93</c:v>
                </c:pt>
              </c:numCache>
            </c:numRef>
          </c:val>
          <c:extLst xmlns:c16r2="http://schemas.microsoft.com/office/drawing/2015/06/chart">
            <c:ext xmlns:c16="http://schemas.microsoft.com/office/drawing/2014/chart" uri="{C3380CC4-5D6E-409C-BE32-E72D297353CC}">
              <c16:uniqueId val="{00000003-5AFE-4896-8181-78283CFAE5A5}"/>
            </c:ext>
          </c:extLst>
        </c:ser>
        <c:ser>
          <c:idx val="2"/>
          <c:order val="2"/>
          <c:tx>
            <c:strRef>
              <c:f>Sheet1!$A$53</c:f>
              <c:strCache>
                <c:ptCount val="1"/>
                <c:pt idx="0">
                  <c:v>Violence </c:v>
                </c:pt>
              </c:strCache>
            </c:strRef>
          </c:tx>
          <c:spPr>
            <a:solidFill>
              <a:schemeClr val="accent3"/>
            </a:solidFill>
            <a:ln>
              <a:noFill/>
            </a:ln>
            <a:effectLst/>
          </c:spPr>
          <c:cat>
            <c:strRef>
              <c:f>Sheet1!$B$50:$AI$50</c:f>
              <c:strCache>
                <c:ptCount val="34"/>
                <c:pt idx="0">
                  <c:v>Hungary</c:v>
                </c:pt>
                <c:pt idx="1">
                  <c:v>Lithuania</c:v>
                </c:pt>
                <c:pt idx="2">
                  <c:v>Italy</c:v>
                </c:pt>
                <c:pt idx="3">
                  <c:v>Bulgaria</c:v>
                </c:pt>
                <c:pt idx="4">
                  <c:v>Czech Republic</c:v>
                </c:pt>
                <c:pt idx="5">
                  <c:v>Estonia</c:v>
                </c:pt>
                <c:pt idx="6">
                  <c:v>Slovakia</c:v>
                </c:pt>
                <c:pt idx="7">
                  <c:v>Luxembourg</c:v>
                </c:pt>
                <c:pt idx="8">
                  <c:v>Poland</c:v>
                </c:pt>
                <c:pt idx="9">
                  <c:v>Portugal </c:v>
                </c:pt>
                <c:pt idx="10">
                  <c:v>Austria</c:v>
                </c:pt>
                <c:pt idx="11">
                  <c:v>Germany</c:v>
                </c:pt>
                <c:pt idx="12">
                  <c:v>Croatia</c:v>
                </c:pt>
                <c:pt idx="13">
                  <c:v>Cyprus</c:v>
                </c:pt>
                <c:pt idx="14">
                  <c:v>Greece</c:v>
                </c:pt>
                <c:pt idx="15">
                  <c:v>Spain</c:v>
                </c:pt>
                <c:pt idx="16">
                  <c:v>Latvia</c:v>
                </c:pt>
                <c:pt idx="17">
                  <c:v>North Macedonia</c:v>
                </c:pt>
                <c:pt idx="18">
                  <c:v>Romania</c:v>
                </c:pt>
                <c:pt idx="19">
                  <c:v>France</c:v>
                </c:pt>
                <c:pt idx="20">
                  <c:v>EU28</c:v>
                </c:pt>
                <c:pt idx="21">
                  <c:v>Switzerland</c:v>
                </c:pt>
                <c:pt idx="22">
                  <c:v>Serbia</c:v>
                </c:pt>
                <c:pt idx="23">
                  <c:v>Slovenia</c:v>
                </c:pt>
                <c:pt idx="24">
                  <c:v>Malta</c:v>
                </c:pt>
                <c:pt idx="25">
                  <c:v>Iceland</c:v>
                </c:pt>
                <c:pt idx="26">
                  <c:v>Belgium</c:v>
                </c:pt>
                <c:pt idx="27">
                  <c:v>Netherlands</c:v>
                </c:pt>
                <c:pt idx="28">
                  <c:v>Denmark</c:v>
                </c:pt>
                <c:pt idx="29">
                  <c:v>Norway</c:v>
                </c:pt>
                <c:pt idx="30">
                  <c:v>Finland</c:v>
                </c:pt>
                <c:pt idx="31">
                  <c:v>Sweden</c:v>
                </c:pt>
                <c:pt idx="32">
                  <c:v>Ireland</c:v>
                </c:pt>
                <c:pt idx="33">
                  <c:v>United Kingdom</c:v>
                </c:pt>
              </c:strCache>
            </c:strRef>
          </c:cat>
          <c:val>
            <c:numRef>
              <c:f>Sheet1!$B$53:$AI$53</c:f>
              <c:numCache>
                <c:formatCode>#,##0\ </c:formatCode>
                <c:ptCount val="34"/>
                <c:pt idx="0">
                  <c:v>19</c:v>
                </c:pt>
                <c:pt idx="1">
                  <c:v>34</c:v>
                </c:pt>
                <c:pt idx="2">
                  <c:v>37</c:v>
                </c:pt>
                <c:pt idx="3">
                  <c:v>38</c:v>
                </c:pt>
                <c:pt idx="4">
                  <c:v>42</c:v>
                </c:pt>
                <c:pt idx="5">
                  <c:v>42</c:v>
                </c:pt>
                <c:pt idx="6">
                  <c:v>42</c:v>
                </c:pt>
                <c:pt idx="7">
                  <c:v>43</c:v>
                </c:pt>
                <c:pt idx="8">
                  <c:v>43</c:v>
                </c:pt>
                <c:pt idx="9">
                  <c:v>43</c:v>
                </c:pt>
                <c:pt idx="10">
                  <c:v>44</c:v>
                </c:pt>
                <c:pt idx="11">
                  <c:v>46</c:v>
                </c:pt>
                <c:pt idx="12">
                  <c:v>46</c:v>
                </c:pt>
                <c:pt idx="13">
                  <c:v>49</c:v>
                </c:pt>
                <c:pt idx="14">
                  <c:v>51</c:v>
                </c:pt>
                <c:pt idx="15">
                  <c:v>51</c:v>
                </c:pt>
                <c:pt idx="16">
                  <c:v>51</c:v>
                </c:pt>
                <c:pt idx="17">
                  <c:v>51</c:v>
                </c:pt>
                <c:pt idx="18">
                  <c:v>53</c:v>
                </c:pt>
                <c:pt idx="19">
                  <c:v>54</c:v>
                </c:pt>
                <c:pt idx="20">
                  <c:v>58</c:v>
                </c:pt>
                <c:pt idx="21">
                  <c:v>60</c:v>
                </c:pt>
                <c:pt idx="22">
                  <c:v>61</c:v>
                </c:pt>
                <c:pt idx="23">
                  <c:v>61</c:v>
                </c:pt>
                <c:pt idx="24">
                  <c:v>62</c:v>
                </c:pt>
                <c:pt idx="25">
                  <c:v>68</c:v>
                </c:pt>
                <c:pt idx="26">
                  <c:v>71</c:v>
                </c:pt>
                <c:pt idx="27">
                  <c:v>73</c:v>
                </c:pt>
                <c:pt idx="28">
                  <c:v>76</c:v>
                </c:pt>
                <c:pt idx="29">
                  <c:v>78</c:v>
                </c:pt>
                <c:pt idx="30">
                  <c:v>81</c:v>
                </c:pt>
                <c:pt idx="31">
                  <c:v>83</c:v>
                </c:pt>
                <c:pt idx="32">
                  <c:v>88</c:v>
                </c:pt>
                <c:pt idx="33">
                  <c:v>91</c:v>
                </c:pt>
              </c:numCache>
            </c:numRef>
          </c:val>
          <c:extLst xmlns:c16r2="http://schemas.microsoft.com/office/drawing/2015/06/chart">
            <c:ext xmlns:c16="http://schemas.microsoft.com/office/drawing/2014/chart" uri="{C3380CC4-5D6E-409C-BE32-E72D297353CC}">
              <c16:uniqueId val="{00000004-5AFE-4896-8181-78283CFAE5A5}"/>
            </c:ext>
          </c:extLst>
        </c:ser>
        <c:gapWidth val="182"/>
        <c:axId val="49947392"/>
        <c:axId val="49948928"/>
      </c:barChart>
      <c:catAx>
        <c:axId val="4994739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PT"/>
          </a:p>
        </c:txPr>
        <c:crossAx val="49948928"/>
        <c:crosses val="autoZero"/>
        <c:auto val="1"/>
        <c:lblAlgn val="ctr"/>
        <c:lblOffset val="100"/>
      </c:catAx>
      <c:valAx>
        <c:axId val="49948928"/>
        <c:scaling>
          <c:orientation val="minMax"/>
        </c:scaling>
        <c:axPos val="b"/>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4994739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a:pPr>
      <a:endParaRPr lang="pt-PT"/>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PT"/>
  <c:chart>
    <c:autoTitleDeleted val="1"/>
    <c:plotArea>
      <c:layout/>
      <c:barChart>
        <c:barDir val="col"/>
        <c:grouping val="clustered"/>
        <c:ser>
          <c:idx val="0"/>
          <c:order val="0"/>
          <c:tx>
            <c:strRef>
              <c:f>Sheet1!$B$87</c:f>
              <c:strCache>
                <c:ptCount val="1"/>
                <c:pt idx="0">
                  <c:v>2014</c:v>
                </c:pt>
              </c:strCache>
            </c:strRef>
          </c:tx>
          <c:spPr>
            <a:solidFill>
              <a:schemeClr val="accent1"/>
            </a:solidFill>
            <a:ln>
              <a:noFill/>
            </a:ln>
            <a:effectLst/>
          </c:spPr>
          <c:cat>
            <c:strRef>
              <c:f>Sheet1!$A$88:$A$92</c:f>
              <c:strCache>
                <c:ptCount val="5"/>
                <c:pt idx="0">
                  <c:v>Fulfilling legal obligation</c:v>
                </c:pt>
                <c:pt idx="1">
                  <c:v>Meeting expectations from employees or their representatives</c:v>
                </c:pt>
                <c:pt idx="2">
                  <c:v> Avoiding fines from the labour inspectorate</c:v>
                </c:pt>
                <c:pt idx="3">
                  <c:v>Maintaining the organisation's reputation</c:v>
                </c:pt>
                <c:pt idx="4">
                  <c:v>Maintaining or increasing productivity</c:v>
                </c:pt>
              </c:strCache>
            </c:strRef>
          </c:cat>
          <c:val>
            <c:numRef>
              <c:f>Sheet1!$B$88:$B$92</c:f>
              <c:numCache>
                <c:formatCode>#,##0\ </c:formatCode>
                <c:ptCount val="5"/>
                <c:pt idx="0">
                  <c:v>85</c:v>
                </c:pt>
                <c:pt idx="1">
                  <c:v>79</c:v>
                </c:pt>
                <c:pt idx="2">
                  <c:v>78</c:v>
                </c:pt>
                <c:pt idx="3">
                  <c:v>77</c:v>
                </c:pt>
                <c:pt idx="4">
                  <c:v>64</c:v>
                </c:pt>
              </c:numCache>
            </c:numRef>
          </c:val>
          <c:extLst xmlns:c16r2="http://schemas.microsoft.com/office/drawing/2015/06/chart">
            <c:ext xmlns:c16="http://schemas.microsoft.com/office/drawing/2014/chart" uri="{C3380CC4-5D6E-409C-BE32-E72D297353CC}">
              <c16:uniqueId val="{00000000-493A-42A4-B7C2-01D60C51EBE8}"/>
            </c:ext>
          </c:extLst>
        </c:ser>
        <c:ser>
          <c:idx val="1"/>
          <c:order val="1"/>
          <c:tx>
            <c:strRef>
              <c:f>Sheet1!$C$87</c:f>
              <c:strCache>
                <c:ptCount val="1"/>
                <c:pt idx="0">
                  <c:v>2019</c:v>
                </c:pt>
              </c:strCache>
            </c:strRef>
          </c:tx>
          <c:spPr>
            <a:solidFill>
              <a:schemeClr val="accent2"/>
            </a:solidFill>
            <a:ln>
              <a:noFill/>
            </a:ln>
            <a:effectLst/>
          </c:spPr>
          <c:cat>
            <c:strRef>
              <c:f>Sheet1!$A$88:$A$92</c:f>
              <c:strCache>
                <c:ptCount val="5"/>
                <c:pt idx="0">
                  <c:v>Fulfilling legal obligation</c:v>
                </c:pt>
                <c:pt idx="1">
                  <c:v>Meeting expectations from employees or their representatives</c:v>
                </c:pt>
                <c:pt idx="2">
                  <c:v> Avoiding fines from the labour inspectorate</c:v>
                </c:pt>
                <c:pt idx="3">
                  <c:v>Maintaining the organisation's reputation</c:v>
                </c:pt>
                <c:pt idx="4">
                  <c:v>Maintaining or increasing productivity</c:v>
                </c:pt>
              </c:strCache>
            </c:strRef>
          </c:cat>
          <c:val>
            <c:numRef>
              <c:f>Sheet1!$C$88:$C$92</c:f>
              <c:numCache>
                <c:formatCode>#,##0\ </c:formatCode>
                <c:ptCount val="5"/>
                <c:pt idx="0">
                  <c:v>88</c:v>
                </c:pt>
                <c:pt idx="1">
                  <c:v>80</c:v>
                </c:pt>
                <c:pt idx="2">
                  <c:v>80</c:v>
                </c:pt>
                <c:pt idx="3">
                  <c:v>78</c:v>
                </c:pt>
                <c:pt idx="4">
                  <c:v>65</c:v>
                </c:pt>
              </c:numCache>
            </c:numRef>
          </c:val>
          <c:extLst xmlns:c16r2="http://schemas.microsoft.com/office/drawing/2015/06/chart">
            <c:ext xmlns:c16="http://schemas.microsoft.com/office/drawing/2014/chart" uri="{C3380CC4-5D6E-409C-BE32-E72D297353CC}">
              <c16:uniqueId val="{00000001-493A-42A4-B7C2-01D60C51EBE8}"/>
            </c:ext>
          </c:extLst>
        </c:ser>
        <c:gapWidth val="219"/>
        <c:overlap val="-27"/>
        <c:axId val="50051712"/>
        <c:axId val="50053504"/>
      </c:barChart>
      <c:catAx>
        <c:axId val="500517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0053504"/>
        <c:crosses val="autoZero"/>
        <c:auto val="1"/>
        <c:lblAlgn val="ctr"/>
        <c:lblOffset val="100"/>
      </c:catAx>
      <c:valAx>
        <c:axId val="50053504"/>
        <c:scaling>
          <c:orientation val="minMax"/>
          <c:max val="100"/>
        </c:scaling>
        <c:axPos val="l"/>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00517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100"/>
      </a:pPr>
      <a:endParaRPr lang="pt-P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25616498960433"/>
          <c:y val="7.11318942009954E-3"/>
          <c:w val="0.83854670909581452"/>
          <c:h val="0.87767597235595018"/>
        </c:manualLayout>
      </c:layout>
      <c:barChart>
        <c:barDir val="bar"/>
        <c:grouping val="clustered"/>
        <c:ser>
          <c:idx val="0"/>
          <c:order val="0"/>
          <c:tx>
            <c:strRef>
              <c:f>Sheet1!$A$107</c:f>
              <c:strCache>
                <c:ptCount val="1"/>
                <c:pt idx="0">
                  <c:v>2014</c:v>
                </c:pt>
              </c:strCache>
            </c:strRef>
          </c:tx>
          <c:spPr>
            <a:solidFill>
              <a:schemeClr val="accent1"/>
            </a:solidFill>
            <a:ln>
              <a:noFill/>
            </a:ln>
            <a:effectLst/>
          </c:spPr>
          <c:cat>
            <c:strRef>
              <c:f>Sheet1!$B$106:$AI$106</c:f>
              <c:strCache>
                <c:ptCount val="34"/>
                <c:pt idx="0">
                  <c:v>Luxembourg</c:v>
                </c:pt>
                <c:pt idx="1">
                  <c:v>Netherlands</c:v>
                </c:pt>
                <c:pt idx="2">
                  <c:v>Italy</c:v>
                </c:pt>
                <c:pt idx="3">
                  <c:v>Switzerland</c:v>
                </c:pt>
                <c:pt idx="4">
                  <c:v>France</c:v>
                </c:pt>
                <c:pt idx="5">
                  <c:v>Sweden</c:v>
                </c:pt>
                <c:pt idx="6">
                  <c:v>Ireland</c:v>
                </c:pt>
                <c:pt idx="7">
                  <c:v>Lithuania</c:v>
                </c:pt>
                <c:pt idx="8">
                  <c:v>Slovakia</c:v>
                </c:pt>
                <c:pt idx="9">
                  <c:v>United Kingdom</c:v>
                </c:pt>
                <c:pt idx="10">
                  <c:v>Spain</c:v>
                </c:pt>
                <c:pt idx="11">
                  <c:v>Norway</c:v>
                </c:pt>
                <c:pt idx="12">
                  <c:v>Poland</c:v>
                </c:pt>
                <c:pt idx="13">
                  <c:v>Portugal</c:v>
                </c:pt>
                <c:pt idx="14">
                  <c:v>EU-28</c:v>
                </c:pt>
                <c:pt idx="15">
                  <c:v>Hungary</c:v>
                </c:pt>
                <c:pt idx="16">
                  <c:v>Greece</c:v>
                </c:pt>
                <c:pt idx="17">
                  <c:v>Slovenia</c:v>
                </c:pt>
                <c:pt idx="18">
                  <c:v>Malta</c:v>
                </c:pt>
                <c:pt idx="19">
                  <c:v>Czech Republic</c:v>
                </c:pt>
                <c:pt idx="20">
                  <c:v>Estonia</c:v>
                </c:pt>
                <c:pt idx="21">
                  <c:v>Finland</c:v>
                </c:pt>
                <c:pt idx="22">
                  <c:v>Croatia</c:v>
                </c:pt>
                <c:pt idx="23">
                  <c:v>Latvia</c:v>
                </c:pt>
                <c:pt idx="24">
                  <c:v>Cyprus</c:v>
                </c:pt>
                <c:pt idx="25">
                  <c:v>Germany</c:v>
                </c:pt>
                <c:pt idx="26">
                  <c:v>Serbia</c:v>
                </c:pt>
                <c:pt idx="27">
                  <c:v>Iceland</c:v>
                </c:pt>
                <c:pt idx="28">
                  <c:v>Belgium</c:v>
                </c:pt>
                <c:pt idx="29">
                  <c:v>Austria</c:v>
                </c:pt>
                <c:pt idx="30">
                  <c:v>Bulgaria</c:v>
                </c:pt>
                <c:pt idx="31">
                  <c:v>Denmark</c:v>
                </c:pt>
                <c:pt idx="32">
                  <c:v>North Macedonia</c:v>
                </c:pt>
                <c:pt idx="33">
                  <c:v>Romania</c:v>
                </c:pt>
              </c:strCache>
            </c:strRef>
          </c:cat>
          <c:val>
            <c:numRef>
              <c:f>Sheet1!$B$107:$AI$107</c:f>
              <c:numCache>
                <c:formatCode>#,##0\ </c:formatCode>
                <c:ptCount val="34"/>
                <c:pt idx="0">
                  <c:v>23</c:v>
                </c:pt>
                <c:pt idx="1">
                  <c:v>27</c:v>
                </c:pt>
                <c:pt idx="2">
                  <c:v>31</c:v>
                </c:pt>
                <c:pt idx="3">
                  <c:v>34</c:v>
                </c:pt>
                <c:pt idx="4">
                  <c:v>36</c:v>
                </c:pt>
                <c:pt idx="5">
                  <c:v>37</c:v>
                </c:pt>
                <c:pt idx="6">
                  <c:v>38</c:v>
                </c:pt>
                <c:pt idx="7">
                  <c:v>42</c:v>
                </c:pt>
                <c:pt idx="8">
                  <c:v>44</c:v>
                </c:pt>
                <c:pt idx="9">
                  <c:v>44</c:v>
                </c:pt>
                <c:pt idx="10">
                  <c:v>45</c:v>
                </c:pt>
                <c:pt idx="11">
                  <c:v>45</c:v>
                </c:pt>
                <c:pt idx="12">
                  <c:v>46</c:v>
                </c:pt>
                <c:pt idx="13">
                  <c:v>46</c:v>
                </c:pt>
                <c:pt idx="14" formatCode="General">
                  <c:v>48</c:v>
                </c:pt>
                <c:pt idx="15">
                  <c:v>49</c:v>
                </c:pt>
                <c:pt idx="16">
                  <c:v>50</c:v>
                </c:pt>
                <c:pt idx="17">
                  <c:v>50</c:v>
                </c:pt>
                <c:pt idx="18">
                  <c:v>51</c:v>
                </c:pt>
                <c:pt idx="19">
                  <c:v>52</c:v>
                </c:pt>
                <c:pt idx="20">
                  <c:v>54</c:v>
                </c:pt>
                <c:pt idx="21">
                  <c:v>57</c:v>
                </c:pt>
                <c:pt idx="22">
                  <c:v>59</c:v>
                </c:pt>
                <c:pt idx="23">
                  <c:v>59</c:v>
                </c:pt>
                <c:pt idx="24">
                  <c:v>60</c:v>
                </c:pt>
                <c:pt idx="25">
                  <c:v>60</c:v>
                </c:pt>
                <c:pt idx="26">
                  <c:v>60</c:v>
                </c:pt>
                <c:pt idx="27">
                  <c:v>62</c:v>
                </c:pt>
                <c:pt idx="28">
                  <c:v>68</c:v>
                </c:pt>
                <c:pt idx="29">
                  <c:v>69</c:v>
                </c:pt>
                <c:pt idx="30">
                  <c:v>74</c:v>
                </c:pt>
                <c:pt idx="31">
                  <c:v>77</c:v>
                </c:pt>
                <c:pt idx="32">
                  <c:v>83</c:v>
                </c:pt>
                <c:pt idx="33">
                  <c:v>88</c:v>
                </c:pt>
              </c:numCache>
            </c:numRef>
          </c:val>
          <c:extLst xmlns:c16r2="http://schemas.microsoft.com/office/drawing/2015/06/chart">
            <c:ext xmlns:c16="http://schemas.microsoft.com/office/drawing/2014/chart" uri="{C3380CC4-5D6E-409C-BE32-E72D297353CC}">
              <c16:uniqueId val="{00000000-E81C-45F9-991A-A3C1542651F3}"/>
            </c:ext>
          </c:extLst>
        </c:ser>
        <c:ser>
          <c:idx val="1"/>
          <c:order val="1"/>
          <c:tx>
            <c:strRef>
              <c:f>Sheet1!$A$108</c:f>
              <c:strCache>
                <c:ptCount val="1"/>
                <c:pt idx="0">
                  <c:v>2019</c:v>
                </c:pt>
              </c:strCache>
            </c:strRef>
          </c:tx>
          <c:spPr>
            <a:solidFill>
              <a:schemeClr val="accent2"/>
            </a:solidFill>
            <a:ln>
              <a:noFill/>
            </a:ln>
            <a:effectLst/>
          </c:spPr>
          <c:cat>
            <c:strRef>
              <c:f>Sheet1!$B$106:$AI$106</c:f>
              <c:strCache>
                <c:ptCount val="34"/>
                <c:pt idx="0">
                  <c:v>Luxembourg</c:v>
                </c:pt>
                <c:pt idx="1">
                  <c:v>Netherlands</c:v>
                </c:pt>
                <c:pt idx="2">
                  <c:v>Italy</c:v>
                </c:pt>
                <c:pt idx="3">
                  <c:v>Switzerland</c:v>
                </c:pt>
                <c:pt idx="4">
                  <c:v>France</c:v>
                </c:pt>
                <c:pt idx="5">
                  <c:v>Sweden</c:v>
                </c:pt>
                <c:pt idx="6">
                  <c:v>Ireland</c:v>
                </c:pt>
                <c:pt idx="7">
                  <c:v>Lithuania</c:v>
                </c:pt>
                <c:pt idx="8">
                  <c:v>Slovakia</c:v>
                </c:pt>
                <c:pt idx="9">
                  <c:v>United Kingdom</c:v>
                </c:pt>
                <c:pt idx="10">
                  <c:v>Spain</c:v>
                </c:pt>
                <c:pt idx="11">
                  <c:v>Norway</c:v>
                </c:pt>
                <c:pt idx="12">
                  <c:v>Poland</c:v>
                </c:pt>
                <c:pt idx="13">
                  <c:v>Portugal</c:v>
                </c:pt>
                <c:pt idx="14">
                  <c:v>EU-28</c:v>
                </c:pt>
                <c:pt idx="15">
                  <c:v>Hungary</c:v>
                </c:pt>
                <c:pt idx="16">
                  <c:v>Greece</c:v>
                </c:pt>
                <c:pt idx="17">
                  <c:v>Slovenia</c:v>
                </c:pt>
                <c:pt idx="18">
                  <c:v>Malta</c:v>
                </c:pt>
                <c:pt idx="19">
                  <c:v>Czech Republic</c:v>
                </c:pt>
                <c:pt idx="20">
                  <c:v>Estonia</c:v>
                </c:pt>
                <c:pt idx="21">
                  <c:v>Finland</c:v>
                </c:pt>
                <c:pt idx="22">
                  <c:v>Croatia</c:v>
                </c:pt>
                <c:pt idx="23">
                  <c:v>Latvia</c:v>
                </c:pt>
                <c:pt idx="24">
                  <c:v>Cyprus</c:v>
                </c:pt>
                <c:pt idx="25">
                  <c:v>Germany</c:v>
                </c:pt>
                <c:pt idx="26">
                  <c:v>Serbia</c:v>
                </c:pt>
                <c:pt idx="27">
                  <c:v>Iceland</c:v>
                </c:pt>
                <c:pt idx="28">
                  <c:v>Belgium</c:v>
                </c:pt>
                <c:pt idx="29">
                  <c:v>Austria</c:v>
                </c:pt>
                <c:pt idx="30">
                  <c:v>Bulgaria</c:v>
                </c:pt>
                <c:pt idx="31">
                  <c:v>Denmark</c:v>
                </c:pt>
                <c:pt idx="32">
                  <c:v>North Macedonia</c:v>
                </c:pt>
                <c:pt idx="33">
                  <c:v>Romania</c:v>
                </c:pt>
              </c:strCache>
            </c:strRef>
          </c:cat>
          <c:val>
            <c:numRef>
              <c:f>Sheet1!$B$108:$AI$108</c:f>
              <c:numCache>
                <c:formatCode>#,##0\ </c:formatCode>
                <c:ptCount val="34"/>
                <c:pt idx="0">
                  <c:v>25</c:v>
                </c:pt>
                <c:pt idx="1">
                  <c:v>15</c:v>
                </c:pt>
                <c:pt idx="2">
                  <c:v>29</c:v>
                </c:pt>
                <c:pt idx="3">
                  <c:v>30</c:v>
                </c:pt>
                <c:pt idx="4">
                  <c:v>25</c:v>
                </c:pt>
                <c:pt idx="5">
                  <c:v>35</c:v>
                </c:pt>
                <c:pt idx="6">
                  <c:v>50</c:v>
                </c:pt>
                <c:pt idx="7">
                  <c:v>33</c:v>
                </c:pt>
                <c:pt idx="8">
                  <c:v>31</c:v>
                </c:pt>
                <c:pt idx="9">
                  <c:v>40</c:v>
                </c:pt>
                <c:pt idx="10">
                  <c:v>36</c:v>
                </c:pt>
                <c:pt idx="11">
                  <c:v>29</c:v>
                </c:pt>
                <c:pt idx="12">
                  <c:v>44</c:v>
                </c:pt>
                <c:pt idx="13">
                  <c:v>33</c:v>
                </c:pt>
                <c:pt idx="14" formatCode="General">
                  <c:v>41</c:v>
                </c:pt>
                <c:pt idx="15">
                  <c:v>41</c:v>
                </c:pt>
                <c:pt idx="16">
                  <c:v>56</c:v>
                </c:pt>
                <c:pt idx="17">
                  <c:v>40</c:v>
                </c:pt>
                <c:pt idx="18">
                  <c:v>52</c:v>
                </c:pt>
                <c:pt idx="19">
                  <c:v>42</c:v>
                </c:pt>
                <c:pt idx="20">
                  <c:v>60</c:v>
                </c:pt>
                <c:pt idx="21">
                  <c:v>55</c:v>
                </c:pt>
                <c:pt idx="22">
                  <c:v>53</c:v>
                </c:pt>
                <c:pt idx="23">
                  <c:v>47</c:v>
                </c:pt>
                <c:pt idx="24">
                  <c:v>52</c:v>
                </c:pt>
                <c:pt idx="25">
                  <c:v>48</c:v>
                </c:pt>
                <c:pt idx="26">
                  <c:v>59</c:v>
                </c:pt>
                <c:pt idx="27">
                  <c:v>58</c:v>
                </c:pt>
                <c:pt idx="28">
                  <c:v>50</c:v>
                </c:pt>
                <c:pt idx="29">
                  <c:v>69</c:v>
                </c:pt>
                <c:pt idx="30">
                  <c:v>67</c:v>
                </c:pt>
                <c:pt idx="31">
                  <c:v>59</c:v>
                </c:pt>
                <c:pt idx="32">
                  <c:v>83</c:v>
                </c:pt>
                <c:pt idx="33">
                  <c:v>86</c:v>
                </c:pt>
              </c:numCache>
            </c:numRef>
          </c:val>
          <c:extLst xmlns:c16r2="http://schemas.microsoft.com/office/drawing/2015/06/chart">
            <c:ext xmlns:c16="http://schemas.microsoft.com/office/drawing/2014/chart" uri="{C3380CC4-5D6E-409C-BE32-E72D297353CC}">
              <c16:uniqueId val="{00000001-E81C-45F9-991A-A3C1542651F3}"/>
            </c:ext>
          </c:extLst>
        </c:ser>
        <c:gapWidth val="182"/>
        <c:axId val="50090752"/>
        <c:axId val="50092288"/>
      </c:barChart>
      <c:catAx>
        <c:axId val="5009075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0092288"/>
        <c:crosses val="autoZero"/>
        <c:auto val="1"/>
        <c:lblAlgn val="ctr"/>
        <c:lblOffset val="100"/>
      </c:catAx>
      <c:valAx>
        <c:axId val="50092288"/>
        <c:scaling>
          <c:orientation val="minMax"/>
        </c:scaling>
        <c:axPos val="b"/>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00907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a:pPr>
      <a:endParaRPr lang="pt-PT"/>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PT"/>
  <c:chart>
    <c:autoTitleDeleted val="1"/>
    <c:plotArea>
      <c:layout/>
      <c:barChart>
        <c:barDir val="col"/>
        <c:grouping val="clustered"/>
        <c:ser>
          <c:idx val="0"/>
          <c:order val="0"/>
          <c:tx>
            <c:strRef>
              <c:f>Sheet1!$B$71</c:f>
              <c:strCache>
                <c:ptCount val="1"/>
                <c:pt idx="0">
                  <c:v>2014</c:v>
                </c:pt>
              </c:strCache>
            </c:strRef>
          </c:tx>
          <c:spPr>
            <a:solidFill>
              <a:schemeClr val="accent1"/>
            </a:solidFill>
            <a:ln>
              <a:noFill/>
            </a:ln>
            <a:effectLst/>
          </c:spPr>
          <c:cat>
            <c:strRef>
              <c:f>Sheet1!$A$72:$A$75</c:f>
              <c:strCache>
                <c:ptCount val="4"/>
                <c:pt idx="0">
                  <c:v>The hazards and risks are already known</c:v>
                </c:pt>
                <c:pt idx="1">
                  <c:v>There are no major problems</c:v>
                </c:pt>
                <c:pt idx="2">
                  <c:v>The necessary expertise is lacking</c:v>
                </c:pt>
                <c:pt idx="3">
                  <c:v>The procedure is too burdensome</c:v>
                </c:pt>
              </c:strCache>
            </c:strRef>
          </c:cat>
          <c:val>
            <c:numRef>
              <c:f>Sheet1!$B$72:$B$75</c:f>
              <c:numCache>
                <c:formatCode>General</c:formatCode>
                <c:ptCount val="4"/>
                <c:pt idx="0">
                  <c:v>83</c:v>
                </c:pt>
                <c:pt idx="1">
                  <c:v>80</c:v>
                </c:pt>
                <c:pt idx="2">
                  <c:v>28</c:v>
                </c:pt>
                <c:pt idx="3">
                  <c:v>23</c:v>
                </c:pt>
              </c:numCache>
            </c:numRef>
          </c:val>
          <c:extLst xmlns:c16r2="http://schemas.microsoft.com/office/drawing/2015/06/chart">
            <c:ext xmlns:c16="http://schemas.microsoft.com/office/drawing/2014/chart" uri="{C3380CC4-5D6E-409C-BE32-E72D297353CC}">
              <c16:uniqueId val="{00000000-FDC4-468A-850E-55EAA448DCD5}"/>
            </c:ext>
          </c:extLst>
        </c:ser>
        <c:ser>
          <c:idx val="1"/>
          <c:order val="1"/>
          <c:tx>
            <c:strRef>
              <c:f>Sheet1!$C$71</c:f>
              <c:strCache>
                <c:ptCount val="1"/>
                <c:pt idx="0">
                  <c:v>2019</c:v>
                </c:pt>
              </c:strCache>
            </c:strRef>
          </c:tx>
          <c:spPr>
            <a:solidFill>
              <a:schemeClr val="accent2"/>
            </a:solidFill>
            <a:ln>
              <a:noFill/>
            </a:ln>
            <a:effectLst/>
          </c:spPr>
          <c:cat>
            <c:strRef>
              <c:f>Sheet1!$A$72:$A$75</c:f>
              <c:strCache>
                <c:ptCount val="4"/>
                <c:pt idx="0">
                  <c:v>The hazards and risks are already known</c:v>
                </c:pt>
                <c:pt idx="1">
                  <c:v>There are no major problems</c:v>
                </c:pt>
                <c:pt idx="2">
                  <c:v>The necessary expertise is lacking</c:v>
                </c:pt>
                <c:pt idx="3">
                  <c:v>The procedure is too burdensome</c:v>
                </c:pt>
              </c:strCache>
            </c:strRef>
          </c:cat>
          <c:val>
            <c:numRef>
              <c:f>Sheet1!$C$72:$C$75</c:f>
              <c:numCache>
                <c:formatCode>General</c:formatCode>
                <c:ptCount val="4"/>
                <c:pt idx="0">
                  <c:v>83</c:v>
                </c:pt>
                <c:pt idx="1">
                  <c:v>80</c:v>
                </c:pt>
                <c:pt idx="2">
                  <c:v>30</c:v>
                </c:pt>
                <c:pt idx="3">
                  <c:v>20</c:v>
                </c:pt>
              </c:numCache>
            </c:numRef>
          </c:val>
          <c:extLst xmlns:c16r2="http://schemas.microsoft.com/office/drawing/2015/06/chart">
            <c:ext xmlns:c16="http://schemas.microsoft.com/office/drawing/2014/chart" uri="{C3380CC4-5D6E-409C-BE32-E72D297353CC}">
              <c16:uniqueId val="{00000001-FDC4-468A-850E-55EAA448DCD5}"/>
            </c:ext>
          </c:extLst>
        </c:ser>
        <c:gapWidth val="219"/>
        <c:overlap val="-27"/>
        <c:axId val="50165248"/>
        <c:axId val="50166784"/>
      </c:barChart>
      <c:catAx>
        <c:axId val="501652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0166784"/>
        <c:crosses val="autoZero"/>
        <c:auto val="1"/>
        <c:lblAlgn val="ctr"/>
        <c:lblOffset val="100"/>
      </c:catAx>
      <c:valAx>
        <c:axId val="50166784"/>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0165248"/>
        <c:crosses val="autoZero"/>
        <c:crossBetween val="between"/>
      </c:valAx>
      <c:spPr>
        <a:noFill/>
        <a:ln>
          <a:noFill/>
        </a:ln>
        <a:effectLst/>
      </c:spPr>
    </c:plotArea>
    <c:legend>
      <c:legendPos val="b"/>
      <c:layout>
        <c:manualLayout>
          <c:xMode val="edge"/>
          <c:yMode val="edge"/>
          <c:x val="0.4293689590045553"/>
          <c:y val="0.94914123298469522"/>
          <c:w val="0.14465379915052173"/>
          <c:h val="5.0858767015305194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100"/>
      </a:pPr>
      <a:endParaRPr lang="pt-PT"/>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PT"/>
  <c:chart>
    <c:autoTitleDeleted val="1"/>
    <c:plotArea>
      <c:layout/>
      <c:barChart>
        <c:barDir val="col"/>
        <c:grouping val="clustered"/>
        <c:ser>
          <c:idx val="0"/>
          <c:order val="0"/>
          <c:tx>
            <c:strRef>
              <c:f>Sheet1!$B$155</c:f>
              <c:strCache>
                <c:ptCount val="1"/>
                <c:pt idx="0">
                  <c:v>2014</c:v>
                </c:pt>
              </c:strCache>
            </c:strRef>
          </c:tx>
          <c:spPr>
            <a:solidFill>
              <a:schemeClr val="accent1"/>
            </a:solidFill>
            <a:ln>
              <a:noFill/>
            </a:ln>
            <a:effectLst/>
          </c:spPr>
          <c:cat>
            <c:strRef>
              <c:f>Sheet1!$A$156:$A$162</c:f>
              <c:strCache>
                <c:ptCount val="7"/>
                <c:pt idx="0">
                  <c:v>The complexity of legal obligations</c:v>
                </c:pt>
                <c:pt idx="1">
                  <c:v>The paperwork</c:v>
                </c:pt>
                <c:pt idx="2">
                  <c:v>A lack of time or staff</c:v>
                </c:pt>
                <c:pt idx="3">
                  <c:v>A lack of money</c:v>
                </c:pt>
                <c:pt idx="4">
                  <c:v>A lack of awareness among staff</c:v>
                </c:pt>
                <c:pt idx="5">
                  <c:v>A lack of expertise or specialist support</c:v>
                </c:pt>
                <c:pt idx="6">
                  <c:v>A lack of awareness among management</c:v>
                </c:pt>
              </c:strCache>
            </c:strRef>
          </c:cat>
          <c:val>
            <c:numRef>
              <c:f>Sheet1!$B$156:$B$162</c:f>
              <c:numCache>
                <c:formatCode>General</c:formatCode>
                <c:ptCount val="7"/>
                <c:pt idx="0">
                  <c:v>40</c:v>
                </c:pt>
                <c:pt idx="1">
                  <c:v>29</c:v>
                </c:pt>
                <c:pt idx="2">
                  <c:v>26</c:v>
                </c:pt>
                <c:pt idx="3">
                  <c:v>23</c:v>
                </c:pt>
                <c:pt idx="4">
                  <c:v>18</c:v>
                </c:pt>
                <c:pt idx="5">
                  <c:v>13</c:v>
                </c:pt>
                <c:pt idx="6">
                  <c:v>12</c:v>
                </c:pt>
              </c:numCache>
            </c:numRef>
          </c:val>
          <c:extLst xmlns:c16r2="http://schemas.microsoft.com/office/drawing/2015/06/chart">
            <c:ext xmlns:c16="http://schemas.microsoft.com/office/drawing/2014/chart" uri="{C3380CC4-5D6E-409C-BE32-E72D297353CC}">
              <c16:uniqueId val="{00000000-6449-4F53-9944-D8A3DF89D3E1}"/>
            </c:ext>
          </c:extLst>
        </c:ser>
        <c:ser>
          <c:idx val="1"/>
          <c:order val="1"/>
          <c:tx>
            <c:strRef>
              <c:f>Sheet1!$C$155</c:f>
              <c:strCache>
                <c:ptCount val="1"/>
                <c:pt idx="0">
                  <c:v>2019</c:v>
                </c:pt>
              </c:strCache>
            </c:strRef>
          </c:tx>
          <c:spPr>
            <a:solidFill>
              <a:schemeClr val="accent2"/>
            </a:solidFill>
            <a:ln>
              <a:noFill/>
            </a:ln>
            <a:effectLst/>
          </c:spPr>
          <c:cat>
            <c:strRef>
              <c:f>Sheet1!$A$156:$A$162</c:f>
              <c:strCache>
                <c:ptCount val="7"/>
                <c:pt idx="0">
                  <c:v>The complexity of legal obligations</c:v>
                </c:pt>
                <c:pt idx="1">
                  <c:v>The paperwork</c:v>
                </c:pt>
                <c:pt idx="2">
                  <c:v>A lack of time or staff</c:v>
                </c:pt>
                <c:pt idx="3">
                  <c:v>A lack of money</c:v>
                </c:pt>
                <c:pt idx="4">
                  <c:v>A lack of awareness among staff</c:v>
                </c:pt>
                <c:pt idx="5">
                  <c:v>A lack of expertise or specialist support</c:v>
                </c:pt>
                <c:pt idx="6">
                  <c:v>A lack of awareness among management</c:v>
                </c:pt>
              </c:strCache>
            </c:strRef>
          </c:cat>
          <c:val>
            <c:numRef>
              <c:f>Sheet1!$C$156:$C$162</c:f>
              <c:numCache>
                <c:formatCode>General</c:formatCode>
                <c:ptCount val="7"/>
                <c:pt idx="0">
                  <c:v>39</c:v>
                </c:pt>
                <c:pt idx="1">
                  <c:v>28</c:v>
                </c:pt>
                <c:pt idx="2">
                  <c:v>31</c:v>
                </c:pt>
                <c:pt idx="3">
                  <c:v>18</c:v>
                </c:pt>
                <c:pt idx="4">
                  <c:v>18</c:v>
                </c:pt>
                <c:pt idx="5">
                  <c:v>14</c:v>
                </c:pt>
                <c:pt idx="6">
                  <c:v>12</c:v>
                </c:pt>
              </c:numCache>
            </c:numRef>
          </c:val>
          <c:extLst xmlns:c16r2="http://schemas.microsoft.com/office/drawing/2015/06/chart">
            <c:ext xmlns:c16="http://schemas.microsoft.com/office/drawing/2014/chart" uri="{C3380CC4-5D6E-409C-BE32-E72D297353CC}">
              <c16:uniqueId val="{00000001-6449-4F53-9944-D8A3DF89D3E1}"/>
            </c:ext>
          </c:extLst>
        </c:ser>
        <c:gapWidth val="219"/>
        <c:overlap val="-27"/>
        <c:axId val="50240896"/>
        <c:axId val="50250880"/>
      </c:barChart>
      <c:catAx>
        <c:axId val="502408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0250880"/>
        <c:crosses val="autoZero"/>
        <c:auto val="1"/>
        <c:lblAlgn val="ctr"/>
        <c:lblOffset val="100"/>
      </c:catAx>
      <c:valAx>
        <c:axId val="50250880"/>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502408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100"/>
      </a:pPr>
      <a:endParaRPr lang="pt-PT"/>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PT"/>
  <c:chart>
    <c:autoTitleDeleted val="1"/>
    <c:plotArea>
      <c:layout/>
      <c:barChart>
        <c:barDir val="bar"/>
        <c:grouping val="clustered"/>
        <c:ser>
          <c:idx val="0"/>
          <c:order val="0"/>
          <c:tx>
            <c:strRef>
              <c:f>Sheet1!$B$5</c:f>
              <c:strCache>
                <c:ptCount val="1"/>
                <c:pt idx="0">
                  <c:v>2014</c:v>
                </c:pt>
              </c:strCache>
            </c:strRef>
          </c:tx>
          <c:spPr>
            <a:solidFill>
              <a:schemeClr val="accent1"/>
            </a:solidFill>
            <a:ln>
              <a:noFill/>
            </a:ln>
            <a:effectLst/>
          </c:spPr>
          <c:cat>
            <c:strRef>
              <c:f>Sheet1!$A$6:$A$39</c:f>
              <c:strCache>
                <c:ptCount val="34"/>
                <c:pt idx="0">
                  <c:v>Serbia</c:v>
                </c:pt>
                <c:pt idx="1">
                  <c:v>Slovenia</c:v>
                </c:pt>
                <c:pt idx="2">
                  <c:v>Lithuania</c:v>
                </c:pt>
                <c:pt idx="3">
                  <c:v>Latvia</c:v>
                </c:pt>
                <c:pt idx="4">
                  <c:v>Finland</c:v>
                </c:pt>
                <c:pt idx="5">
                  <c:v>Norway</c:v>
                </c:pt>
                <c:pt idx="6">
                  <c:v>Sweden</c:v>
                </c:pt>
                <c:pt idx="7">
                  <c:v>Malta</c:v>
                </c:pt>
                <c:pt idx="8">
                  <c:v>Estonia</c:v>
                </c:pt>
                <c:pt idx="9">
                  <c:v>Denmark</c:v>
                </c:pt>
                <c:pt idx="10">
                  <c:v>Iceland</c:v>
                </c:pt>
                <c:pt idx="11">
                  <c:v>Romania</c:v>
                </c:pt>
                <c:pt idx="12">
                  <c:v>Switzerland</c:v>
                </c:pt>
                <c:pt idx="13">
                  <c:v>Hungary</c:v>
                </c:pt>
                <c:pt idx="14">
                  <c:v>Slovakia</c:v>
                </c:pt>
                <c:pt idx="15">
                  <c:v>North Macedonia</c:v>
                </c:pt>
                <c:pt idx="16">
                  <c:v>United Kingdom</c:v>
                </c:pt>
                <c:pt idx="17">
                  <c:v>Bulgaria</c:v>
                </c:pt>
                <c:pt idx="18">
                  <c:v>Luxembourg</c:v>
                </c:pt>
                <c:pt idx="19">
                  <c:v>Spain</c:v>
                </c:pt>
                <c:pt idx="20">
                  <c:v>Ireland</c:v>
                </c:pt>
                <c:pt idx="21">
                  <c:v>Czech Republic</c:v>
                </c:pt>
                <c:pt idx="22">
                  <c:v>Croatia</c:v>
                </c:pt>
                <c:pt idx="23">
                  <c:v>Cyprus</c:v>
                </c:pt>
                <c:pt idx="24">
                  <c:v>Austria</c:v>
                </c:pt>
                <c:pt idx="25">
                  <c:v>Germany</c:v>
                </c:pt>
                <c:pt idx="26">
                  <c:v>EU-28</c:v>
                </c:pt>
                <c:pt idx="27">
                  <c:v>Portugal</c:v>
                </c:pt>
                <c:pt idx="28">
                  <c:v>Poland</c:v>
                </c:pt>
                <c:pt idx="29">
                  <c:v>Netherlands</c:v>
                </c:pt>
                <c:pt idx="30">
                  <c:v>France</c:v>
                </c:pt>
                <c:pt idx="31">
                  <c:v>Belgium</c:v>
                </c:pt>
                <c:pt idx="32">
                  <c:v>Greece</c:v>
                </c:pt>
                <c:pt idx="33">
                  <c:v>Italy</c:v>
                </c:pt>
              </c:strCache>
            </c:strRef>
          </c:cat>
          <c:val>
            <c:numRef>
              <c:f>Sheet1!$B$6:$B$39</c:f>
              <c:numCache>
                <c:formatCode>General</c:formatCode>
                <c:ptCount val="34"/>
                <c:pt idx="0">
                  <c:v>9</c:v>
                </c:pt>
                <c:pt idx="1">
                  <c:v>14</c:v>
                </c:pt>
                <c:pt idx="2">
                  <c:v>14</c:v>
                </c:pt>
                <c:pt idx="3">
                  <c:v>15</c:v>
                </c:pt>
                <c:pt idx="4">
                  <c:v>17</c:v>
                </c:pt>
                <c:pt idx="5">
                  <c:v>17</c:v>
                </c:pt>
                <c:pt idx="6">
                  <c:v>18</c:v>
                </c:pt>
                <c:pt idx="7">
                  <c:v>18</c:v>
                </c:pt>
                <c:pt idx="8">
                  <c:v>18</c:v>
                </c:pt>
                <c:pt idx="9">
                  <c:v>18</c:v>
                </c:pt>
                <c:pt idx="10">
                  <c:v>21</c:v>
                </c:pt>
                <c:pt idx="11">
                  <c:v>22</c:v>
                </c:pt>
                <c:pt idx="12">
                  <c:v>23</c:v>
                </c:pt>
                <c:pt idx="13">
                  <c:v>23</c:v>
                </c:pt>
                <c:pt idx="14">
                  <c:v>25</c:v>
                </c:pt>
                <c:pt idx="15">
                  <c:v>26</c:v>
                </c:pt>
                <c:pt idx="16">
                  <c:v>27</c:v>
                </c:pt>
                <c:pt idx="17">
                  <c:v>28</c:v>
                </c:pt>
                <c:pt idx="18">
                  <c:v>30</c:v>
                </c:pt>
                <c:pt idx="19">
                  <c:v>31</c:v>
                </c:pt>
                <c:pt idx="20">
                  <c:v>32</c:v>
                </c:pt>
                <c:pt idx="21">
                  <c:v>33</c:v>
                </c:pt>
                <c:pt idx="22">
                  <c:v>34</c:v>
                </c:pt>
                <c:pt idx="23">
                  <c:v>34</c:v>
                </c:pt>
                <c:pt idx="24">
                  <c:v>34</c:v>
                </c:pt>
                <c:pt idx="25">
                  <c:v>38</c:v>
                </c:pt>
                <c:pt idx="26">
                  <c:v>40</c:v>
                </c:pt>
                <c:pt idx="27">
                  <c:v>43</c:v>
                </c:pt>
                <c:pt idx="28">
                  <c:v>43</c:v>
                </c:pt>
                <c:pt idx="29">
                  <c:v>48</c:v>
                </c:pt>
                <c:pt idx="30">
                  <c:v>53</c:v>
                </c:pt>
                <c:pt idx="31">
                  <c:v>53</c:v>
                </c:pt>
                <c:pt idx="32">
                  <c:v>54</c:v>
                </c:pt>
                <c:pt idx="33">
                  <c:v>67</c:v>
                </c:pt>
              </c:numCache>
            </c:numRef>
          </c:val>
          <c:extLst xmlns:c16r2="http://schemas.microsoft.com/office/drawing/2015/06/chart">
            <c:ext xmlns:c16="http://schemas.microsoft.com/office/drawing/2014/chart" uri="{C3380CC4-5D6E-409C-BE32-E72D297353CC}">
              <c16:uniqueId val="{00000000-4591-43BA-8D06-9CBEB776EA5D}"/>
            </c:ext>
          </c:extLst>
        </c:ser>
        <c:ser>
          <c:idx val="1"/>
          <c:order val="1"/>
          <c:tx>
            <c:strRef>
              <c:f>Sheet1!$C$5</c:f>
              <c:strCache>
                <c:ptCount val="1"/>
                <c:pt idx="0">
                  <c:v>2019</c:v>
                </c:pt>
              </c:strCache>
            </c:strRef>
          </c:tx>
          <c:spPr>
            <a:solidFill>
              <a:schemeClr val="accent2"/>
            </a:solidFill>
            <a:ln>
              <a:noFill/>
            </a:ln>
            <a:effectLst/>
          </c:spPr>
          <c:cat>
            <c:strRef>
              <c:f>Sheet1!$A$6:$A$39</c:f>
              <c:strCache>
                <c:ptCount val="34"/>
                <c:pt idx="0">
                  <c:v>Serbia</c:v>
                </c:pt>
                <c:pt idx="1">
                  <c:v>Slovenia</c:v>
                </c:pt>
                <c:pt idx="2">
                  <c:v>Lithuania</c:v>
                </c:pt>
                <c:pt idx="3">
                  <c:v>Latvia</c:v>
                </c:pt>
                <c:pt idx="4">
                  <c:v>Finland</c:v>
                </c:pt>
                <c:pt idx="5">
                  <c:v>Norway</c:v>
                </c:pt>
                <c:pt idx="6">
                  <c:v>Sweden</c:v>
                </c:pt>
                <c:pt idx="7">
                  <c:v>Malta</c:v>
                </c:pt>
                <c:pt idx="8">
                  <c:v>Estonia</c:v>
                </c:pt>
                <c:pt idx="9">
                  <c:v>Denmark</c:v>
                </c:pt>
                <c:pt idx="10">
                  <c:v>Iceland</c:v>
                </c:pt>
                <c:pt idx="11">
                  <c:v>Romania</c:v>
                </c:pt>
                <c:pt idx="12">
                  <c:v>Switzerland</c:v>
                </c:pt>
                <c:pt idx="13">
                  <c:v>Hungary</c:v>
                </c:pt>
                <c:pt idx="14">
                  <c:v>Slovakia</c:v>
                </c:pt>
                <c:pt idx="15">
                  <c:v>North Macedonia</c:v>
                </c:pt>
                <c:pt idx="16">
                  <c:v>United Kingdom</c:v>
                </c:pt>
                <c:pt idx="17">
                  <c:v>Bulgaria</c:v>
                </c:pt>
                <c:pt idx="18">
                  <c:v>Luxembourg</c:v>
                </c:pt>
                <c:pt idx="19">
                  <c:v>Spain</c:v>
                </c:pt>
                <c:pt idx="20">
                  <c:v>Ireland</c:v>
                </c:pt>
                <c:pt idx="21">
                  <c:v>Czech Republic</c:v>
                </c:pt>
                <c:pt idx="22">
                  <c:v>Croatia</c:v>
                </c:pt>
                <c:pt idx="23">
                  <c:v>Cyprus</c:v>
                </c:pt>
                <c:pt idx="24">
                  <c:v>Austria</c:v>
                </c:pt>
                <c:pt idx="25">
                  <c:v>Germany</c:v>
                </c:pt>
                <c:pt idx="26">
                  <c:v>EU-28</c:v>
                </c:pt>
                <c:pt idx="27">
                  <c:v>Portugal</c:v>
                </c:pt>
                <c:pt idx="28">
                  <c:v>Poland</c:v>
                </c:pt>
                <c:pt idx="29">
                  <c:v>Netherlands</c:v>
                </c:pt>
                <c:pt idx="30">
                  <c:v>France</c:v>
                </c:pt>
                <c:pt idx="31">
                  <c:v>Belgium</c:v>
                </c:pt>
                <c:pt idx="32">
                  <c:v>Greece</c:v>
                </c:pt>
                <c:pt idx="33">
                  <c:v>Italy</c:v>
                </c:pt>
              </c:strCache>
            </c:strRef>
          </c:cat>
          <c:val>
            <c:numRef>
              <c:f>Sheet1!$C$6:$C$39</c:f>
              <c:numCache>
                <c:formatCode>General</c:formatCode>
                <c:ptCount val="34"/>
                <c:pt idx="0">
                  <c:v>15</c:v>
                </c:pt>
                <c:pt idx="1">
                  <c:v>21</c:v>
                </c:pt>
                <c:pt idx="2">
                  <c:v>15</c:v>
                </c:pt>
                <c:pt idx="3">
                  <c:v>14</c:v>
                </c:pt>
                <c:pt idx="4">
                  <c:v>16</c:v>
                </c:pt>
                <c:pt idx="5">
                  <c:v>12</c:v>
                </c:pt>
                <c:pt idx="6">
                  <c:v>38</c:v>
                </c:pt>
                <c:pt idx="7">
                  <c:v>22</c:v>
                </c:pt>
                <c:pt idx="8">
                  <c:v>20</c:v>
                </c:pt>
                <c:pt idx="9">
                  <c:v>18</c:v>
                </c:pt>
                <c:pt idx="10">
                  <c:v>14</c:v>
                </c:pt>
                <c:pt idx="11">
                  <c:v>20</c:v>
                </c:pt>
                <c:pt idx="12">
                  <c:v>27</c:v>
                </c:pt>
                <c:pt idx="13">
                  <c:v>25</c:v>
                </c:pt>
                <c:pt idx="14">
                  <c:v>39</c:v>
                </c:pt>
                <c:pt idx="15">
                  <c:v>23</c:v>
                </c:pt>
                <c:pt idx="16">
                  <c:v>23</c:v>
                </c:pt>
                <c:pt idx="17">
                  <c:v>32</c:v>
                </c:pt>
                <c:pt idx="18">
                  <c:v>32</c:v>
                </c:pt>
                <c:pt idx="19">
                  <c:v>34</c:v>
                </c:pt>
                <c:pt idx="20">
                  <c:v>27</c:v>
                </c:pt>
                <c:pt idx="21">
                  <c:v>42</c:v>
                </c:pt>
                <c:pt idx="22">
                  <c:v>29</c:v>
                </c:pt>
                <c:pt idx="23">
                  <c:v>33</c:v>
                </c:pt>
                <c:pt idx="24">
                  <c:v>37</c:v>
                </c:pt>
                <c:pt idx="25">
                  <c:v>48</c:v>
                </c:pt>
                <c:pt idx="26">
                  <c:v>39</c:v>
                </c:pt>
                <c:pt idx="27">
                  <c:v>37</c:v>
                </c:pt>
                <c:pt idx="28">
                  <c:v>43</c:v>
                </c:pt>
                <c:pt idx="29">
                  <c:v>51</c:v>
                </c:pt>
                <c:pt idx="30">
                  <c:v>52</c:v>
                </c:pt>
                <c:pt idx="31">
                  <c:v>52</c:v>
                </c:pt>
                <c:pt idx="32">
                  <c:v>46</c:v>
                </c:pt>
                <c:pt idx="33">
                  <c:v>43</c:v>
                </c:pt>
              </c:numCache>
            </c:numRef>
          </c:val>
          <c:extLst xmlns:c16r2="http://schemas.microsoft.com/office/drawing/2015/06/chart">
            <c:ext xmlns:c16="http://schemas.microsoft.com/office/drawing/2014/chart" uri="{C3380CC4-5D6E-409C-BE32-E72D297353CC}">
              <c16:uniqueId val="{00000001-4591-43BA-8D06-9CBEB776EA5D}"/>
            </c:ext>
          </c:extLst>
        </c:ser>
        <c:gapWidth val="182"/>
        <c:axId val="50349184"/>
        <c:axId val="50350720"/>
      </c:barChart>
      <c:catAx>
        <c:axId val="5034918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crossAx val="50350720"/>
        <c:crosses val="autoZero"/>
        <c:auto val="1"/>
        <c:lblAlgn val="ctr"/>
        <c:lblOffset val="100"/>
      </c:catAx>
      <c:valAx>
        <c:axId val="50350720"/>
        <c:scaling>
          <c:orientation val="minMax"/>
          <c:max val="1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crossAx val="503491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sz="1000"/>
      </a:pPr>
      <a:endParaRPr lang="pt-PT"/>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barChart>
        <c:barDir val="bar"/>
        <c:grouping val="stacked"/>
        <c:ser>
          <c:idx val="0"/>
          <c:order val="0"/>
          <c:tx>
            <c:strRef>
              <c:f>Sheet1!$A$224</c:f>
              <c:strCache>
                <c:ptCount val="1"/>
                <c:pt idx="0">
                  <c:v>More difficult</c:v>
                </c:pt>
              </c:strCache>
            </c:strRef>
          </c:tx>
          <c:spPr>
            <a:solidFill>
              <a:schemeClr val="accent1"/>
            </a:solidFill>
            <a:ln>
              <a:noFill/>
            </a:ln>
            <a:effectLst/>
          </c:spPr>
          <c:cat>
            <c:strRef>
              <c:f>Sheet1!$B$223:$AI$223</c:f>
              <c:strCache>
                <c:ptCount val="34"/>
                <c:pt idx="0">
                  <c:v>Croatia</c:v>
                </c:pt>
                <c:pt idx="1">
                  <c:v>Bulgaria</c:v>
                </c:pt>
                <c:pt idx="2">
                  <c:v>North Macedonia</c:v>
                </c:pt>
                <c:pt idx="3">
                  <c:v>Lithuania</c:v>
                </c:pt>
                <c:pt idx="4">
                  <c:v>Romania</c:v>
                </c:pt>
                <c:pt idx="5">
                  <c:v>Norway</c:v>
                </c:pt>
                <c:pt idx="6">
                  <c:v>Slovakia</c:v>
                </c:pt>
                <c:pt idx="7">
                  <c:v>Poland</c:v>
                </c:pt>
                <c:pt idx="8">
                  <c:v>United Kingdom</c:v>
                </c:pt>
                <c:pt idx="9">
                  <c:v>Iceland</c:v>
                </c:pt>
                <c:pt idx="10">
                  <c:v>Hungary</c:v>
                </c:pt>
                <c:pt idx="11">
                  <c:v>Greece</c:v>
                </c:pt>
                <c:pt idx="12">
                  <c:v>Serbia</c:v>
                </c:pt>
                <c:pt idx="13">
                  <c:v>Austria</c:v>
                </c:pt>
                <c:pt idx="14">
                  <c:v>Cyprus</c:v>
                </c:pt>
                <c:pt idx="15">
                  <c:v>Czech Republic</c:v>
                </c:pt>
                <c:pt idx="16">
                  <c:v>Italy</c:v>
                </c:pt>
                <c:pt idx="17">
                  <c:v>Latvia</c:v>
                </c:pt>
                <c:pt idx="18">
                  <c:v>Portugal </c:v>
                </c:pt>
                <c:pt idx="19">
                  <c:v>Luxembourg</c:v>
                </c:pt>
                <c:pt idx="20">
                  <c:v>EU28</c:v>
                </c:pt>
                <c:pt idx="21">
                  <c:v>Ireland</c:v>
                </c:pt>
                <c:pt idx="22">
                  <c:v>Netherlands</c:v>
                </c:pt>
                <c:pt idx="23">
                  <c:v>Germany</c:v>
                </c:pt>
                <c:pt idx="24">
                  <c:v>Malta</c:v>
                </c:pt>
                <c:pt idx="25">
                  <c:v>France</c:v>
                </c:pt>
                <c:pt idx="26">
                  <c:v>Slovenia</c:v>
                </c:pt>
                <c:pt idx="27">
                  <c:v>Switzerland</c:v>
                </c:pt>
                <c:pt idx="28">
                  <c:v>Spain</c:v>
                </c:pt>
                <c:pt idx="29">
                  <c:v>Estonia</c:v>
                </c:pt>
                <c:pt idx="30">
                  <c:v>Belgium</c:v>
                </c:pt>
                <c:pt idx="31">
                  <c:v>Finland</c:v>
                </c:pt>
                <c:pt idx="32">
                  <c:v>Denmark</c:v>
                </c:pt>
                <c:pt idx="33">
                  <c:v>Sweden</c:v>
                </c:pt>
              </c:strCache>
            </c:strRef>
          </c:cat>
          <c:val>
            <c:numRef>
              <c:f>Sheet1!$B$224:$AI$224</c:f>
              <c:numCache>
                <c:formatCode>#,##0\ </c:formatCode>
                <c:ptCount val="34"/>
                <c:pt idx="0">
                  <c:v>6</c:v>
                </c:pt>
                <c:pt idx="1">
                  <c:v>7</c:v>
                </c:pt>
                <c:pt idx="2">
                  <c:v>10</c:v>
                </c:pt>
                <c:pt idx="3">
                  <c:v>11</c:v>
                </c:pt>
                <c:pt idx="4">
                  <c:v>11</c:v>
                </c:pt>
                <c:pt idx="5">
                  <c:v>12</c:v>
                </c:pt>
                <c:pt idx="6">
                  <c:v>12</c:v>
                </c:pt>
                <c:pt idx="7">
                  <c:v>13</c:v>
                </c:pt>
                <c:pt idx="8">
                  <c:v>13</c:v>
                </c:pt>
                <c:pt idx="9">
                  <c:v>14</c:v>
                </c:pt>
                <c:pt idx="10">
                  <c:v>15</c:v>
                </c:pt>
                <c:pt idx="11">
                  <c:v>16</c:v>
                </c:pt>
                <c:pt idx="12">
                  <c:v>16</c:v>
                </c:pt>
                <c:pt idx="13">
                  <c:v>18</c:v>
                </c:pt>
                <c:pt idx="14">
                  <c:v>18</c:v>
                </c:pt>
                <c:pt idx="15">
                  <c:v>18</c:v>
                </c:pt>
                <c:pt idx="16">
                  <c:v>18</c:v>
                </c:pt>
                <c:pt idx="17">
                  <c:v>19</c:v>
                </c:pt>
                <c:pt idx="18">
                  <c:v>19</c:v>
                </c:pt>
                <c:pt idx="19">
                  <c:v>20</c:v>
                </c:pt>
                <c:pt idx="20">
                  <c:v>21</c:v>
                </c:pt>
                <c:pt idx="21">
                  <c:v>21</c:v>
                </c:pt>
                <c:pt idx="22">
                  <c:v>22</c:v>
                </c:pt>
                <c:pt idx="23">
                  <c:v>23</c:v>
                </c:pt>
                <c:pt idx="24">
                  <c:v>23</c:v>
                </c:pt>
                <c:pt idx="25">
                  <c:v>25</c:v>
                </c:pt>
                <c:pt idx="26">
                  <c:v>25</c:v>
                </c:pt>
                <c:pt idx="27">
                  <c:v>27</c:v>
                </c:pt>
                <c:pt idx="28">
                  <c:v>28</c:v>
                </c:pt>
                <c:pt idx="29">
                  <c:v>30</c:v>
                </c:pt>
                <c:pt idx="30">
                  <c:v>31</c:v>
                </c:pt>
                <c:pt idx="31">
                  <c:v>34</c:v>
                </c:pt>
                <c:pt idx="32">
                  <c:v>38</c:v>
                </c:pt>
                <c:pt idx="33">
                  <c:v>43</c:v>
                </c:pt>
              </c:numCache>
            </c:numRef>
          </c:val>
          <c:extLst xmlns:c16r2="http://schemas.microsoft.com/office/drawing/2015/06/chart">
            <c:ext xmlns:c16="http://schemas.microsoft.com/office/drawing/2014/chart" uri="{C3380CC4-5D6E-409C-BE32-E72D297353CC}">
              <c16:uniqueId val="{00000000-C430-4679-BB8A-32AC36EB3638}"/>
            </c:ext>
          </c:extLst>
        </c:ser>
        <c:ser>
          <c:idx val="1"/>
          <c:order val="1"/>
          <c:tx>
            <c:strRef>
              <c:f>Sheet1!$A$225</c:f>
              <c:strCache>
                <c:ptCount val="1"/>
                <c:pt idx="0">
                  <c:v>Easier</c:v>
                </c:pt>
              </c:strCache>
            </c:strRef>
          </c:tx>
          <c:spPr>
            <a:solidFill>
              <a:schemeClr val="accent2"/>
            </a:solidFill>
            <a:ln>
              <a:noFill/>
            </a:ln>
            <a:effectLst/>
          </c:spPr>
          <c:cat>
            <c:strRef>
              <c:f>Sheet1!$B$223:$AI$223</c:f>
              <c:strCache>
                <c:ptCount val="34"/>
                <c:pt idx="0">
                  <c:v>Croatia</c:v>
                </c:pt>
                <c:pt idx="1">
                  <c:v>Bulgaria</c:v>
                </c:pt>
                <c:pt idx="2">
                  <c:v>North Macedonia</c:v>
                </c:pt>
                <c:pt idx="3">
                  <c:v>Lithuania</c:v>
                </c:pt>
                <c:pt idx="4">
                  <c:v>Romania</c:v>
                </c:pt>
                <c:pt idx="5">
                  <c:v>Norway</c:v>
                </c:pt>
                <c:pt idx="6">
                  <c:v>Slovakia</c:v>
                </c:pt>
                <c:pt idx="7">
                  <c:v>Poland</c:v>
                </c:pt>
                <c:pt idx="8">
                  <c:v>United Kingdom</c:v>
                </c:pt>
                <c:pt idx="9">
                  <c:v>Iceland</c:v>
                </c:pt>
                <c:pt idx="10">
                  <c:v>Hungary</c:v>
                </c:pt>
                <c:pt idx="11">
                  <c:v>Greece</c:v>
                </c:pt>
                <c:pt idx="12">
                  <c:v>Serbia</c:v>
                </c:pt>
                <c:pt idx="13">
                  <c:v>Austria</c:v>
                </c:pt>
                <c:pt idx="14">
                  <c:v>Cyprus</c:v>
                </c:pt>
                <c:pt idx="15">
                  <c:v>Czech Republic</c:v>
                </c:pt>
                <c:pt idx="16">
                  <c:v>Italy</c:v>
                </c:pt>
                <c:pt idx="17">
                  <c:v>Latvia</c:v>
                </c:pt>
                <c:pt idx="18">
                  <c:v>Portugal </c:v>
                </c:pt>
                <c:pt idx="19">
                  <c:v>Luxembourg</c:v>
                </c:pt>
                <c:pt idx="20">
                  <c:v>EU28</c:v>
                </c:pt>
                <c:pt idx="21">
                  <c:v>Ireland</c:v>
                </c:pt>
                <c:pt idx="22">
                  <c:v>Netherlands</c:v>
                </c:pt>
                <c:pt idx="23">
                  <c:v>Germany</c:v>
                </c:pt>
                <c:pt idx="24">
                  <c:v>Malta</c:v>
                </c:pt>
                <c:pt idx="25">
                  <c:v>France</c:v>
                </c:pt>
                <c:pt idx="26">
                  <c:v>Slovenia</c:v>
                </c:pt>
                <c:pt idx="27">
                  <c:v>Switzerland</c:v>
                </c:pt>
                <c:pt idx="28">
                  <c:v>Spain</c:v>
                </c:pt>
                <c:pt idx="29">
                  <c:v>Estonia</c:v>
                </c:pt>
                <c:pt idx="30">
                  <c:v>Belgium</c:v>
                </c:pt>
                <c:pt idx="31">
                  <c:v>Finland</c:v>
                </c:pt>
                <c:pt idx="32">
                  <c:v>Denmark</c:v>
                </c:pt>
                <c:pt idx="33">
                  <c:v>Sweden</c:v>
                </c:pt>
              </c:strCache>
            </c:strRef>
          </c:cat>
          <c:val>
            <c:numRef>
              <c:f>Sheet1!$B$225:$AI$225</c:f>
              <c:numCache>
                <c:formatCode>#,##0\ </c:formatCode>
                <c:ptCount val="34"/>
                <c:pt idx="0">
                  <c:v>43</c:v>
                </c:pt>
                <c:pt idx="1">
                  <c:v>8</c:v>
                </c:pt>
                <c:pt idx="2">
                  <c:v>12</c:v>
                </c:pt>
                <c:pt idx="3">
                  <c:v>2</c:v>
                </c:pt>
                <c:pt idx="4">
                  <c:v>28</c:v>
                </c:pt>
                <c:pt idx="5">
                  <c:v>5</c:v>
                </c:pt>
                <c:pt idx="6">
                  <c:v>17</c:v>
                </c:pt>
                <c:pt idx="7">
                  <c:v>10</c:v>
                </c:pt>
                <c:pt idx="8">
                  <c:v>9</c:v>
                </c:pt>
                <c:pt idx="9">
                  <c:v>5</c:v>
                </c:pt>
                <c:pt idx="10">
                  <c:v>10</c:v>
                </c:pt>
                <c:pt idx="11">
                  <c:v>23</c:v>
                </c:pt>
                <c:pt idx="12">
                  <c:v>25</c:v>
                </c:pt>
                <c:pt idx="13">
                  <c:v>19</c:v>
                </c:pt>
                <c:pt idx="14">
                  <c:v>15</c:v>
                </c:pt>
                <c:pt idx="15">
                  <c:v>20</c:v>
                </c:pt>
                <c:pt idx="16">
                  <c:v>14</c:v>
                </c:pt>
                <c:pt idx="17">
                  <c:v>10</c:v>
                </c:pt>
                <c:pt idx="18">
                  <c:v>15</c:v>
                </c:pt>
                <c:pt idx="19">
                  <c:v>13</c:v>
                </c:pt>
                <c:pt idx="20">
                  <c:v>14</c:v>
                </c:pt>
                <c:pt idx="21">
                  <c:v>8</c:v>
                </c:pt>
                <c:pt idx="22">
                  <c:v>8</c:v>
                </c:pt>
                <c:pt idx="23">
                  <c:v>19</c:v>
                </c:pt>
                <c:pt idx="24">
                  <c:v>17</c:v>
                </c:pt>
                <c:pt idx="25">
                  <c:v>13</c:v>
                </c:pt>
                <c:pt idx="26">
                  <c:v>17</c:v>
                </c:pt>
                <c:pt idx="27">
                  <c:v>17</c:v>
                </c:pt>
                <c:pt idx="28">
                  <c:v>12</c:v>
                </c:pt>
                <c:pt idx="29">
                  <c:v>3</c:v>
                </c:pt>
                <c:pt idx="30">
                  <c:v>6</c:v>
                </c:pt>
                <c:pt idx="31">
                  <c:v>5</c:v>
                </c:pt>
                <c:pt idx="32">
                  <c:v>5</c:v>
                </c:pt>
                <c:pt idx="33">
                  <c:v>8</c:v>
                </c:pt>
              </c:numCache>
            </c:numRef>
          </c:val>
          <c:extLst xmlns:c16r2="http://schemas.microsoft.com/office/drawing/2015/06/chart">
            <c:ext xmlns:c16="http://schemas.microsoft.com/office/drawing/2014/chart" uri="{C3380CC4-5D6E-409C-BE32-E72D297353CC}">
              <c16:uniqueId val="{00000001-C430-4679-BB8A-32AC36EB3638}"/>
            </c:ext>
          </c:extLst>
        </c:ser>
        <c:ser>
          <c:idx val="2"/>
          <c:order val="2"/>
          <c:tx>
            <c:strRef>
              <c:f>Sheet1!$A$226</c:f>
              <c:strCache>
                <c:ptCount val="1"/>
                <c:pt idx="0">
                  <c:v>No big difference</c:v>
                </c:pt>
              </c:strCache>
            </c:strRef>
          </c:tx>
          <c:spPr>
            <a:solidFill>
              <a:schemeClr val="accent3"/>
            </a:solidFill>
            <a:ln>
              <a:noFill/>
            </a:ln>
            <a:effectLst/>
          </c:spPr>
          <c:cat>
            <c:strRef>
              <c:f>Sheet1!$B$223:$AI$223</c:f>
              <c:strCache>
                <c:ptCount val="34"/>
                <c:pt idx="0">
                  <c:v>Croatia</c:v>
                </c:pt>
                <c:pt idx="1">
                  <c:v>Bulgaria</c:v>
                </c:pt>
                <c:pt idx="2">
                  <c:v>North Macedonia</c:v>
                </c:pt>
                <c:pt idx="3">
                  <c:v>Lithuania</c:v>
                </c:pt>
                <c:pt idx="4">
                  <c:v>Romania</c:v>
                </c:pt>
                <c:pt idx="5">
                  <c:v>Norway</c:v>
                </c:pt>
                <c:pt idx="6">
                  <c:v>Slovakia</c:v>
                </c:pt>
                <c:pt idx="7">
                  <c:v>Poland</c:v>
                </c:pt>
                <c:pt idx="8">
                  <c:v>United Kingdom</c:v>
                </c:pt>
                <c:pt idx="9">
                  <c:v>Iceland</c:v>
                </c:pt>
                <c:pt idx="10">
                  <c:v>Hungary</c:v>
                </c:pt>
                <c:pt idx="11">
                  <c:v>Greece</c:v>
                </c:pt>
                <c:pt idx="12">
                  <c:v>Serbia</c:v>
                </c:pt>
                <c:pt idx="13">
                  <c:v>Austria</c:v>
                </c:pt>
                <c:pt idx="14">
                  <c:v>Cyprus</c:v>
                </c:pt>
                <c:pt idx="15">
                  <c:v>Czech Republic</c:v>
                </c:pt>
                <c:pt idx="16">
                  <c:v>Italy</c:v>
                </c:pt>
                <c:pt idx="17">
                  <c:v>Latvia</c:v>
                </c:pt>
                <c:pt idx="18">
                  <c:v>Portugal </c:v>
                </c:pt>
                <c:pt idx="19">
                  <c:v>Luxembourg</c:v>
                </c:pt>
                <c:pt idx="20">
                  <c:v>EU28</c:v>
                </c:pt>
                <c:pt idx="21">
                  <c:v>Ireland</c:v>
                </c:pt>
                <c:pt idx="22">
                  <c:v>Netherlands</c:v>
                </c:pt>
                <c:pt idx="23">
                  <c:v>Germany</c:v>
                </c:pt>
                <c:pt idx="24">
                  <c:v>Malta</c:v>
                </c:pt>
                <c:pt idx="25">
                  <c:v>France</c:v>
                </c:pt>
                <c:pt idx="26">
                  <c:v>Slovenia</c:v>
                </c:pt>
                <c:pt idx="27">
                  <c:v>Switzerland</c:v>
                </c:pt>
                <c:pt idx="28">
                  <c:v>Spain</c:v>
                </c:pt>
                <c:pt idx="29">
                  <c:v>Estonia</c:v>
                </c:pt>
                <c:pt idx="30">
                  <c:v>Belgium</c:v>
                </c:pt>
                <c:pt idx="31">
                  <c:v>Finland</c:v>
                </c:pt>
                <c:pt idx="32">
                  <c:v>Denmark</c:v>
                </c:pt>
                <c:pt idx="33">
                  <c:v>Sweden</c:v>
                </c:pt>
              </c:strCache>
            </c:strRef>
          </c:cat>
          <c:val>
            <c:numRef>
              <c:f>Sheet1!$B$226:$AI$226</c:f>
              <c:numCache>
                <c:formatCode>#,##0\ </c:formatCode>
                <c:ptCount val="34"/>
                <c:pt idx="0">
                  <c:v>46</c:v>
                </c:pt>
                <c:pt idx="1">
                  <c:v>74</c:v>
                </c:pt>
                <c:pt idx="2">
                  <c:v>70</c:v>
                </c:pt>
                <c:pt idx="3">
                  <c:v>76</c:v>
                </c:pt>
                <c:pt idx="4">
                  <c:v>56</c:v>
                </c:pt>
                <c:pt idx="5">
                  <c:v>80</c:v>
                </c:pt>
                <c:pt idx="6">
                  <c:v>56</c:v>
                </c:pt>
                <c:pt idx="7">
                  <c:v>71</c:v>
                </c:pt>
                <c:pt idx="8">
                  <c:v>74</c:v>
                </c:pt>
                <c:pt idx="9">
                  <c:v>74</c:v>
                </c:pt>
                <c:pt idx="10">
                  <c:v>69</c:v>
                </c:pt>
                <c:pt idx="11">
                  <c:v>55</c:v>
                </c:pt>
                <c:pt idx="12">
                  <c:v>50</c:v>
                </c:pt>
                <c:pt idx="13">
                  <c:v>58</c:v>
                </c:pt>
                <c:pt idx="14">
                  <c:v>51</c:v>
                </c:pt>
                <c:pt idx="15">
                  <c:v>52</c:v>
                </c:pt>
                <c:pt idx="16">
                  <c:v>64</c:v>
                </c:pt>
                <c:pt idx="17">
                  <c:v>65</c:v>
                </c:pt>
                <c:pt idx="18">
                  <c:v>59</c:v>
                </c:pt>
                <c:pt idx="19">
                  <c:v>59</c:v>
                </c:pt>
                <c:pt idx="20">
                  <c:v>60</c:v>
                </c:pt>
                <c:pt idx="21">
                  <c:v>68</c:v>
                </c:pt>
                <c:pt idx="22">
                  <c:v>61</c:v>
                </c:pt>
                <c:pt idx="23">
                  <c:v>53</c:v>
                </c:pt>
                <c:pt idx="24">
                  <c:v>50</c:v>
                </c:pt>
                <c:pt idx="25">
                  <c:v>60</c:v>
                </c:pt>
                <c:pt idx="26">
                  <c:v>54</c:v>
                </c:pt>
                <c:pt idx="27">
                  <c:v>52</c:v>
                </c:pt>
                <c:pt idx="28">
                  <c:v>52</c:v>
                </c:pt>
                <c:pt idx="29">
                  <c:v>50</c:v>
                </c:pt>
                <c:pt idx="30">
                  <c:v>59</c:v>
                </c:pt>
                <c:pt idx="31">
                  <c:v>58</c:v>
                </c:pt>
                <c:pt idx="32">
                  <c:v>53</c:v>
                </c:pt>
                <c:pt idx="33">
                  <c:v>46</c:v>
                </c:pt>
              </c:numCache>
            </c:numRef>
          </c:val>
          <c:extLst xmlns:c16r2="http://schemas.microsoft.com/office/drawing/2015/06/chart">
            <c:ext xmlns:c16="http://schemas.microsoft.com/office/drawing/2014/chart" uri="{C3380CC4-5D6E-409C-BE32-E72D297353CC}">
              <c16:uniqueId val="{00000002-C430-4679-BB8A-32AC36EB3638}"/>
            </c:ext>
          </c:extLst>
        </c:ser>
        <c:ser>
          <c:idx val="3"/>
          <c:order val="3"/>
          <c:tx>
            <c:strRef>
              <c:f>Sheet1!$A$227</c:f>
              <c:strCache>
                <c:ptCount val="1"/>
                <c:pt idx="0">
                  <c:v>DK/NA</c:v>
                </c:pt>
              </c:strCache>
            </c:strRef>
          </c:tx>
          <c:spPr>
            <a:solidFill>
              <a:schemeClr val="accent4"/>
            </a:solidFill>
            <a:ln>
              <a:noFill/>
            </a:ln>
            <a:effectLst/>
          </c:spPr>
          <c:cat>
            <c:strRef>
              <c:f>Sheet1!$B$223:$AI$223</c:f>
              <c:strCache>
                <c:ptCount val="34"/>
                <c:pt idx="0">
                  <c:v>Croatia</c:v>
                </c:pt>
                <c:pt idx="1">
                  <c:v>Bulgaria</c:v>
                </c:pt>
                <c:pt idx="2">
                  <c:v>North Macedonia</c:v>
                </c:pt>
                <c:pt idx="3">
                  <c:v>Lithuania</c:v>
                </c:pt>
                <c:pt idx="4">
                  <c:v>Romania</c:v>
                </c:pt>
                <c:pt idx="5">
                  <c:v>Norway</c:v>
                </c:pt>
                <c:pt idx="6">
                  <c:v>Slovakia</c:v>
                </c:pt>
                <c:pt idx="7">
                  <c:v>Poland</c:v>
                </c:pt>
                <c:pt idx="8">
                  <c:v>United Kingdom</c:v>
                </c:pt>
                <c:pt idx="9">
                  <c:v>Iceland</c:v>
                </c:pt>
                <c:pt idx="10">
                  <c:v>Hungary</c:v>
                </c:pt>
                <c:pt idx="11">
                  <c:v>Greece</c:v>
                </c:pt>
                <c:pt idx="12">
                  <c:v>Serbia</c:v>
                </c:pt>
                <c:pt idx="13">
                  <c:v>Austria</c:v>
                </c:pt>
                <c:pt idx="14">
                  <c:v>Cyprus</c:v>
                </c:pt>
                <c:pt idx="15">
                  <c:v>Czech Republic</c:v>
                </c:pt>
                <c:pt idx="16">
                  <c:v>Italy</c:v>
                </c:pt>
                <c:pt idx="17">
                  <c:v>Latvia</c:v>
                </c:pt>
                <c:pt idx="18">
                  <c:v>Portugal </c:v>
                </c:pt>
                <c:pt idx="19">
                  <c:v>Luxembourg</c:v>
                </c:pt>
                <c:pt idx="20">
                  <c:v>EU28</c:v>
                </c:pt>
                <c:pt idx="21">
                  <c:v>Ireland</c:v>
                </c:pt>
                <c:pt idx="22">
                  <c:v>Netherlands</c:v>
                </c:pt>
                <c:pt idx="23">
                  <c:v>Germany</c:v>
                </c:pt>
                <c:pt idx="24">
                  <c:v>Malta</c:v>
                </c:pt>
                <c:pt idx="25">
                  <c:v>France</c:v>
                </c:pt>
                <c:pt idx="26">
                  <c:v>Slovenia</c:v>
                </c:pt>
                <c:pt idx="27">
                  <c:v>Switzerland</c:v>
                </c:pt>
                <c:pt idx="28">
                  <c:v>Spain</c:v>
                </c:pt>
                <c:pt idx="29">
                  <c:v>Estonia</c:v>
                </c:pt>
                <c:pt idx="30">
                  <c:v>Belgium</c:v>
                </c:pt>
                <c:pt idx="31">
                  <c:v>Finland</c:v>
                </c:pt>
                <c:pt idx="32">
                  <c:v>Denmark</c:v>
                </c:pt>
                <c:pt idx="33">
                  <c:v>Sweden</c:v>
                </c:pt>
              </c:strCache>
            </c:strRef>
          </c:cat>
          <c:val>
            <c:numRef>
              <c:f>Sheet1!$B$227:$AI$227</c:f>
              <c:numCache>
                <c:formatCode>#,##0\ </c:formatCode>
                <c:ptCount val="34"/>
                <c:pt idx="0">
                  <c:v>5</c:v>
                </c:pt>
                <c:pt idx="1">
                  <c:v>11</c:v>
                </c:pt>
                <c:pt idx="2">
                  <c:v>8</c:v>
                </c:pt>
                <c:pt idx="3">
                  <c:v>11</c:v>
                </c:pt>
                <c:pt idx="4">
                  <c:v>5</c:v>
                </c:pt>
                <c:pt idx="5">
                  <c:v>3</c:v>
                </c:pt>
                <c:pt idx="6">
                  <c:v>15</c:v>
                </c:pt>
                <c:pt idx="7">
                  <c:v>6</c:v>
                </c:pt>
                <c:pt idx="8">
                  <c:v>4</c:v>
                </c:pt>
                <c:pt idx="9">
                  <c:v>7</c:v>
                </c:pt>
                <c:pt idx="10">
                  <c:v>6</c:v>
                </c:pt>
                <c:pt idx="11">
                  <c:v>6</c:v>
                </c:pt>
                <c:pt idx="12">
                  <c:v>9</c:v>
                </c:pt>
                <c:pt idx="13">
                  <c:v>5</c:v>
                </c:pt>
                <c:pt idx="14">
                  <c:v>16</c:v>
                </c:pt>
                <c:pt idx="15">
                  <c:v>10</c:v>
                </c:pt>
                <c:pt idx="16">
                  <c:v>4</c:v>
                </c:pt>
                <c:pt idx="17">
                  <c:v>6</c:v>
                </c:pt>
                <c:pt idx="18">
                  <c:v>7</c:v>
                </c:pt>
                <c:pt idx="19">
                  <c:v>8</c:v>
                </c:pt>
                <c:pt idx="20">
                  <c:v>5</c:v>
                </c:pt>
                <c:pt idx="21">
                  <c:v>3</c:v>
                </c:pt>
                <c:pt idx="22">
                  <c:v>9</c:v>
                </c:pt>
                <c:pt idx="23">
                  <c:v>5</c:v>
                </c:pt>
                <c:pt idx="24">
                  <c:v>10</c:v>
                </c:pt>
                <c:pt idx="25">
                  <c:v>2</c:v>
                </c:pt>
                <c:pt idx="26">
                  <c:v>4</c:v>
                </c:pt>
                <c:pt idx="27">
                  <c:v>4</c:v>
                </c:pt>
                <c:pt idx="28">
                  <c:v>8</c:v>
                </c:pt>
                <c:pt idx="29">
                  <c:v>17</c:v>
                </c:pt>
                <c:pt idx="30">
                  <c:v>4</c:v>
                </c:pt>
                <c:pt idx="31">
                  <c:v>3</c:v>
                </c:pt>
                <c:pt idx="32">
                  <c:v>4</c:v>
                </c:pt>
                <c:pt idx="33">
                  <c:v>3</c:v>
                </c:pt>
              </c:numCache>
            </c:numRef>
          </c:val>
          <c:extLst xmlns:c16r2="http://schemas.microsoft.com/office/drawing/2015/06/chart">
            <c:ext xmlns:c16="http://schemas.microsoft.com/office/drawing/2014/chart" uri="{C3380CC4-5D6E-409C-BE32-E72D297353CC}">
              <c16:uniqueId val="{00000003-C430-4679-BB8A-32AC36EB3638}"/>
            </c:ext>
          </c:extLst>
        </c:ser>
        <c:overlap val="100"/>
        <c:axId val="51798016"/>
        <c:axId val="51799552"/>
      </c:barChart>
      <c:catAx>
        <c:axId val="5179801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1799552"/>
        <c:crosses val="autoZero"/>
        <c:auto val="1"/>
        <c:lblAlgn val="ctr"/>
        <c:lblOffset val="100"/>
      </c:catAx>
      <c:valAx>
        <c:axId val="51799552"/>
        <c:scaling>
          <c:orientation val="minMax"/>
          <c:max val="100"/>
        </c:scaling>
        <c:axPos val="b"/>
        <c:majorGridlines>
          <c:spPr>
            <a:ln w="9525" cap="flat" cmpd="sng" algn="ctr">
              <a:solidFill>
                <a:schemeClr val="tx1">
                  <a:lumMod val="15000"/>
                  <a:lumOff val="85000"/>
                </a:schemeClr>
              </a:solidFill>
              <a:round/>
            </a:ln>
            <a:effectLst/>
          </c:spPr>
        </c:majorGridlines>
        <c:numFmt formatCode="#,##0\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17980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chart>
  <c:spPr>
    <a:noFill/>
    <a:ln>
      <a:noFill/>
    </a:ln>
    <a:effectLst/>
  </c:spPr>
  <c:txPr>
    <a:bodyPr/>
    <a:lstStyle/>
    <a:p>
      <a:pPr>
        <a:defRPr/>
      </a:pPr>
      <a:endParaRPr lang="pt-PT"/>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1B68DDC-8D3E-4E7C-BEE9-0ED1C151C037}" type="datetimeFigureOut">
              <a:rPr lang="en-GB"/>
              <a:pPr>
                <a:defRPr/>
              </a:pPr>
              <a:t>20/10/2022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504AABE-1176-4E3D-BD44-E44DB09A51D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A4EBAA-43B2-4A37-984C-E452DE1B0983}" type="datetimeFigureOut">
              <a:rPr lang="en-GB"/>
              <a:pPr>
                <a:defRPr/>
              </a:pPr>
              <a:t>20/10/2022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3E6143-2FD9-4A00-97D5-C15D581A496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5BD9DE-7836-44C6-A3A5-6BD4D49338FF}" type="slidenum">
              <a:rPr lang="en-GB">
                <a:solidFill>
                  <a:srgbClr val="000000"/>
                </a:solidFill>
                <a:cs typeface="Arial" charset="0"/>
              </a:rPr>
              <a:pPr fontAlgn="base">
                <a:spcBef>
                  <a:spcPct val="0"/>
                </a:spcBef>
                <a:spcAft>
                  <a:spcPct val="0"/>
                </a:spcAft>
              </a:pPr>
              <a:t>10</a:t>
            </a:fld>
            <a:endParaRPr lang="en-GB">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CB6A85-B449-477C-BB48-5F43DE4CBE49}" type="slidenum">
              <a:rPr lang="en-GB" altLang="en-US">
                <a:cs typeface="Arial" charset="0"/>
              </a:rPr>
              <a:pPr fontAlgn="base">
                <a:spcBef>
                  <a:spcPct val="0"/>
                </a:spcBef>
                <a:spcAft>
                  <a:spcPct val="0"/>
                </a:spcAft>
              </a:pPr>
              <a:t>20</a:t>
            </a:fld>
            <a:endParaRPr lang="en-GB" altLang="en-US">
              <a:cs typeface="Arial" charset="0"/>
            </a:endParaRPr>
          </a:p>
        </p:txBody>
      </p:sp>
      <p:sp>
        <p:nvSpPr>
          <p:cNvPr id="46082" name="Rectangle 2"/>
          <p:cNvSpPr>
            <a:spLocks noGrp="1" noRot="1" noChangeAspect="1" noChangeArrowheads="1" noTextEdit="1"/>
          </p:cNvSpPr>
          <p:nvPr>
            <p:ph type="sldImg"/>
          </p:nvPr>
        </p:nvSpPr>
        <p:spPr bwMode="auto">
          <a:xfrm>
            <a:off x="855663" y="746125"/>
            <a:ext cx="4968875" cy="3727450"/>
          </a:xfrm>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a-DK"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Results: weighted by estprop</a:t>
            </a:r>
          </a:p>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294DFE-04BD-41C6-92C5-B8101CB3469C}" type="slidenum">
              <a:rPr lang="en-GB">
                <a:cs typeface="Arial" charset="0"/>
              </a:rPr>
              <a:pPr fontAlgn="base">
                <a:spcBef>
                  <a:spcPct val="0"/>
                </a:spcBef>
                <a:spcAft>
                  <a:spcPct val="0"/>
                </a:spcAft>
              </a:pPr>
              <a:t>21</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Results: weighted by estprop</a:t>
            </a:r>
          </a:p>
          <a:p>
            <a:pPr>
              <a:spcBef>
                <a:spcPct val="0"/>
              </a:spcBef>
            </a:pPr>
            <a:endParaRPr lang="en-GB"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174708-F8E5-4E95-858A-37142461D530}" type="slidenum">
              <a:rPr lang="en-GB">
                <a:cs typeface="Arial" charset="0"/>
              </a:rPr>
              <a:pPr fontAlgn="base">
                <a:spcBef>
                  <a:spcPct val="0"/>
                </a:spcBef>
                <a:spcAft>
                  <a:spcPct val="0"/>
                </a:spcAft>
              </a:pPr>
              <a:t>22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a:p>
            <a:pPr>
              <a:spcBef>
                <a:spcPct val="0"/>
              </a:spcBef>
            </a:pPr>
            <a:endParaRPr lang="en-GB" alt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5B34F-A731-47C7-88FF-9C1E197D3F37}" type="slidenum">
              <a:rPr lang="en-GB">
                <a:cs typeface="Arial" charset="0"/>
              </a:rPr>
              <a:pPr fontAlgn="base">
                <a:spcBef>
                  <a:spcPct val="0"/>
                </a:spcBef>
                <a:spcAft>
                  <a:spcPct val="0"/>
                </a:spcAft>
              </a:pPr>
              <a:t>23</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038C0E-64F5-4A5D-BA60-53376169B16E}" type="slidenum">
              <a:rPr lang="en-GB">
                <a:solidFill>
                  <a:srgbClr val="000000"/>
                </a:solidFill>
                <a:cs typeface="Arial" charset="0"/>
              </a:rPr>
              <a:pPr fontAlgn="base">
                <a:spcBef>
                  <a:spcPct val="0"/>
                </a:spcBef>
                <a:spcAft>
                  <a:spcPct val="0"/>
                </a:spcAft>
              </a:pPr>
              <a:t>24</a:t>
            </a:fld>
            <a:endParaRPr lang="en-GB">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46E647-B05E-45B3-B3EA-87206F756955}" type="slidenum">
              <a:rPr lang="en-GB">
                <a:solidFill>
                  <a:srgbClr val="000000"/>
                </a:solidFill>
                <a:cs typeface="Arial" charset="0"/>
              </a:rPr>
              <a:pPr fontAlgn="base">
                <a:spcBef>
                  <a:spcPct val="0"/>
                </a:spcBef>
                <a:spcAft>
                  <a:spcPct val="0"/>
                </a:spcAft>
              </a:pPr>
              <a:t>25</a:t>
            </a:fld>
            <a:endParaRPr lang="en-GB">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57D95-08BB-4C6B-8591-627E3E318301}" type="slidenum">
              <a:rPr lang="en-GB" altLang="en-US">
                <a:cs typeface="Arial" charset="0"/>
              </a:rPr>
              <a:pPr fontAlgn="base">
                <a:spcBef>
                  <a:spcPct val="0"/>
                </a:spcBef>
                <a:spcAft>
                  <a:spcPct val="0"/>
                </a:spcAft>
              </a:pPr>
              <a:t>26</a:t>
            </a:fld>
            <a:endParaRPr lang="en-GB" altLang="en-US">
              <a:cs typeface="Arial" charset="0"/>
            </a:endParaRPr>
          </a:p>
        </p:txBody>
      </p:sp>
      <p:sp>
        <p:nvSpPr>
          <p:cNvPr id="58370" name="Rectangle 2"/>
          <p:cNvSpPr>
            <a:spLocks noGrp="1" noRot="1" noChangeAspect="1" noChangeArrowheads="1" noTextEdit="1"/>
          </p:cNvSpPr>
          <p:nvPr>
            <p:ph type="sldImg"/>
          </p:nvPr>
        </p:nvSpPr>
        <p:spPr bwMode="auto">
          <a:xfrm>
            <a:off x="855663" y="746125"/>
            <a:ext cx="4968875" cy="3727450"/>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a-DK"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B700B0-EFF0-41F0-815D-06B7CB6498AF}" type="slidenum">
              <a:rPr lang="en-GB">
                <a:cs typeface="Arial" charset="0"/>
              </a:rPr>
              <a:pPr fontAlgn="base">
                <a:spcBef>
                  <a:spcPct val="0"/>
                </a:spcBef>
                <a:spcAft>
                  <a:spcPct val="0"/>
                </a:spcAft>
              </a:pPr>
              <a:t>27</a:t>
            </a:fld>
            <a:endParaRPr lang="en-GB">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Agriculture is not displayed on the chart as there were only 8 establishments interviewed in this sector.</a:t>
            </a:r>
            <a:endParaRPr lang="en-GB" smtClean="0"/>
          </a:p>
          <a:p>
            <a:pPr>
              <a:spcBef>
                <a:spcPct val="0"/>
              </a:spcBef>
            </a:pPr>
            <a:endParaRPr lang="en-GB"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C2246E-7F0F-4CBC-914D-829946F07FDA}" type="slidenum">
              <a:rPr lang="en-GB">
                <a:cs typeface="Arial" charset="0"/>
              </a:rPr>
              <a:pPr fontAlgn="base">
                <a:spcBef>
                  <a:spcPct val="0"/>
                </a:spcBef>
                <a:spcAft>
                  <a:spcPct val="0"/>
                </a:spcAft>
              </a:pPr>
              <a:t>28</a:t>
            </a:fld>
            <a:endParaRPr lang="en-GB">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BE7B6C-80D7-4329-96EA-D43FFDCFA027}" type="slidenum">
              <a:rPr lang="en-GB">
                <a:solidFill>
                  <a:srgbClr val="000000"/>
                </a:solidFill>
                <a:cs typeface="Arial" charset="0"/>
              </a:rPr>
              <a:pPr fontAlgn="base">
                <a:spcBef>
                  <a:spcPct val="0"/>
                </a:spcBef>
                <a:spcAft>
                  <a:spcPct val="0"/>
                </a:spcAft>
              </a:pPr>
              <a:t>29</a:t>
            </a:fld>
            <a:endParaRPr lang="en-GB">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A207C8-2F05-4794-AB50-1C3659C59D44}" type="slidenum">
              <a:rPr lang="en-GB" altLang="en-US">
                <a:cs typeface="Arial" charset="0"/>
              </a:rPr>
              <a:pPr fontAlgn="base">
                <a:spcBef>
                  <a:spcPct val="0"/>
                </a:spcBef>
                <a:spcAft>
                  <a:spcPct val="0"/>
                </a:spcAft>
              </a:pPr>
              <a:t>12</a:t>
            </a:fld>
            <a:endParaRPr lang="en-GB" altLang="en-US">
              <a:cs typeface="Arial" charset="0"/>
            </a:endParaRPr>
          </a:p>
        </p:txBody>
      </p:sp>
      <p:sp>
        <p:nvSpPr>
          <p:cNvPr id="29698" name="Rectangle 2"/>
          <p:cNvSpPr>
            <a:spLocks noGrp="1" noRot="1" noChangeAspect="1" noChangeArrowheads="1" noTextEdit="1"/>
          </p:cNvSpPr>
          <p:nvPr>
            <p:ph type="sldImg"/>
          </p:nvPr>
        </p:nvSpPr>
        <p:spPr bwMode="auto">
          <a:xfrm>
            <a:off x="855663" y="746125"/>
            <a:ext cx="4968875" cy="3727450"/>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a-DK"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EFC0C-C215-4BF1-8E94-BB08085CCBE5}" type="slidenum">
              <a:rPr lang="en-GB">
                <a:cs typeface="Arial" charset="0"/>
              </a:rPr>
              <a:pPr fontAlgn="base">
                <a:spcBef>
                  <a:spcPct val="0"/>
                </a:spcBef>
                <a:spcAft>
                  <a:spcPct val="0"/>
                </a:spcAft>
              </a:pPr>
              <a:t>32</a:t>
            </a:fld>
            <a:endParaRPr lang="en-GB">
              <a:cs typeface="Arial"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2"/>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DDDD2-14A9-43EB-AC60-56267AC83174}" type="slidenum">
              <a:rPr lang="en-GB" altLang="en-US">
                <a:cs typeface="Arial" charset="0"/>
              </a:rPr>
              <a:pPr fontAlgn="base">
                <a:spcBef>
                  <a:spcPct val="0"/>
                </a:spcBef>
                <a:spcAft>
                  <a:spcPct val="0"/>
                </a:spcAft>
              </a:pPr>
              <a:t>34</a:t>
            </a:fld>
            <a:endParaRPr lang="en-GB" altLang="en-US">
              <a:cs typeface="Arial" charset="0"/>
            </a:endParaRPr>
          </a:p>
        </p:txBody>
      </p:sp>
      <p:sp>
        <p:nvSpPr>
          <p:cNvPr id="716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GB">
              <a:latin typeface="Calibri" pitchFamily="34" charset="0"/>
            </a:endParaRPr>
          </a:p>
        </p:txBody>
      </p:sp>
      <p:sp>
        <p:nvSpPr>
          <p:cNvPr id="71684" name="Rectangle 2"/>
          <p:cNvSpPr txBox="1">
            <a:spLocks noGrp="1" noChangeArrowheads="1"/>
          </p:cNvSpPr>
          <p:nvPr>
            <p:ph type="body"/>
          </p:nvPr>
        </p:nvSpPr>
        <p:spPr bwMode="auto">
          <a:xfrm>
            <a:off x="685800" y="4343400"/>
            <a:ext cx="5478463" cy="4106863"/>
          </a:xfrm>
          <a:noFill/>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2"/>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2FBF1-F4D5-4C54-BC38-5B40FFC5F7DD}" type="slidenum">
              <a:rPr lang="en-GB" altLang="en-US">
                <a:cs typeface="Arial" charset="0"/>
              </a:rPr>
              <a:pPr fontAlgn="base">
                <a:spcBef>
                  <a:spcPct val="0"/>
                </a:spcBef>
                <a:spcAft>
                  <a:spcPct val="0"/>
                </a:spcAft>
              </a:pPr>
              <a:t>35</a:t>
            </a:fld>
            <a:endParaRPr lang="en-GB" altLang="en-US">
              <a:cs typeface="Arial" charset="0"/>
            </a:endParaRPr>
          </a:p>
        </p:txBody>
      </p:sp>
      <p:sp>
        <p:nvSpPr>
          <p:cNvPr id="737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GB">
              <a:latin typeface="Calibri" pitchFamily="34" charset="0"/>
            </a:endParaRPr>
          </a:p>
        </p:txBody>
      </p:sp>
      <p:sp>
        <p:nvSpPr>
          <p:cNvPr id="73732" name="Rectangle 2"/>
          <p:cNvSpPr txBox="1">
            <a:spLocks noGrp="1" noChangeArrowheads="1"/>
          </p:cNvSpPr>
          <p:nvPr>
            <p:ph type="body"/>
          </p:nvPr>
        </p:nvSpPr>
        <p:spPr bwMode="auto">
          <a:xfrm>
            <a:off x="685800" y="4343400"/>
            <a:ext cx="5478463" cy="4106863"/>
          </a:xfrm>
          <a:noFill/>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2"/>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D7FFE-03B4-4CE8-B803-586DC3A6D471}" type="slidenum">
              <a:rPr lang="en-GB" altLang="en-US">
                <a:cs typeface="Arial" charset="0"/>
              </a:rPr>
              <a:pPr fontAlgn="base">
                <a:spcBef>
                  <a:spcPct val="0"/>
                </a:spcBef>
                <a:spcAft>
                  <a:spcPct val="0"/>
                </a:spcAft>
              </a:pPr>
              <a:t>36</a:t>
            </a:fld>
            <a:endParaRPr lang="en-GB" altLang="en-US">
              <a:cs typeface="Arial" charset="0"/>
            </a:endParaRPr>
          </a:p>
        </p:txBody>
      </p:sp>
      <p:sp>
        <p:nvSpPr>
          <p:cNvPr id="757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GB">
              <a:latin typeface="Calibri" pitchFamily="34" charset="0"/>
            </a:endParaRPr>
          </a:p>
        </p:txBody>
      </p:sp>
      <p:sp>
        <p:nvSpPr>
          <p:cNvPr id="75780" name="Rectangle 2"/>
          <p:cNvSpPr txBox="1">
            <a:spLocks noGrp="1" noChangeArrowheads="1"/>
          </p:cNvSpPr>
          <p:nvPr>
            <p:ph type="body"/>
          </p:nvPr>
        </p:nvSpPr>
        <p:spPr bwMode="auto">
          <a:xfrm>
            <a:off x="685800" y="4343400"/>
            <a:ext cx="5478463" cy="4106863"/>
          </a:xfrm>
          <a:noFill/>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2"/>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F13185-027C-4EDB-B3BE-8E7D32073FA3}" type="slidenum">
              <a:rPr lang="en-GB" altLang="en-US">
                <a:cs typeface="Arial" charset="0"/>
              </a:rPr>
              <a:pPr fontAlgn="base">
                <a:spcBef>
                  <a:spcPct val="0"/>
                </a:spcBef>
                <a:spcAft>
                  <a:spcPct val="0"/>
                </a:spcAft>
              </a:pPr>
              <a:t>37</a:t>
            </a:fld>
            <a:endParaRPr lang="en-GB" altLang="en-US">
              <a:cs typeface="Arial" charset="0"/>
            </a:endParaRPr>
          </a:p>
        </p:txBody>
      </p:sp>
      <p:sp>
        <p:nvSpPr>
          <p:cNvPr id="778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GB">
              <a:latin typeface="Calibri" pitchFamily="34" charset="0"/>
            </a:endParaRPr>
          </a:p>
        </p:txBody>
      </p:sp>
      <p:sp>
        <p:nvSpPr>
          <p:cNvPr id="77828" name="Rectangle 2"/>
          <p:cNvSpPr txBox="1">
            <a:spLocks noGrp="1" noChangeArrowheads="1"/>
          </p:cNvSpPr>
          <p:nvPr>
            <p:ph type="body"/>
          </p:nvPr>
        </p:nvSpPr>
        <p:spPr bwMode="auto">
          <a:xfrm>
            <a:off x="685800" y="4343400"/>
            <a:ext cx="5478463" cy="4106863"/>
          </a:xfrm>
          <a:noFill/>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5% none of general OSH, 24% none of PSR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AC4783-1154-4419-BB15-3D47F59E0426}" type="slidenum">
              <a:rPr lang="en-GB">
                <a:solidFill>
                  <a:srgbClr val="000000"/>
                </a:solidFill>
                <a:cs typeface="Arial" charset="0"/>
              </a:rPr>
              <a:pPr fontAlgn="base">
                <a:spcBef>
                  <a:spcPct val="0"/>
                </a:spcBef>
                <a:spcAft>
                  <a:spcPct val="0"/>
                </a:spcAft>
              </a:pPr>
              <a:t>13</a:t>
            </a:fld>
            <a:endParaRPr lang="en-GB">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528F20-E7CE-466F-8F32-8A1E80E02630}" type="slidenum">
              <a:rPr lang="en-GB" altLang="en-US">
                <a:cs typeface="Arial" charset="0"/>
              </a:rPr>
              <a:pPr fontAlgn="base">
                <a:spcBef>
                  <a:spcPct val="0"/>
                </a:spcBef>
                <a:spcAft>
                  <a:spcPct val="0"/>
                </a:spcAft>
              </a:pPr>
              <a:t>14</a:t>
            </a:fld>
            <a:endParaRPr lang="en-GB" altLang="en-US">
              <a:cs typeface="Arial" charset="0"/>
            </a:endParaRPr>
          </a:p>
        </p:txBody>
      </p:sp>
      <p:sp>
        <p:nvSpPr>
          <p:cNvPr id="33794" name="Rectangle 2"/>
          <p:cNvSpPr>
            <a:spLocks noGrp="1" noRot="1" noChangeAspect="1" noChangeArrowheads="1" noTextEdit="1"/>
          </p:cNvSpPr>
          <p:nvPr>
            <p:ph type="sldImg"/>
          </p:nvPr>
        </p:nvSpPr>
        <p:spPr bwMode="auto">
          <a:xfrm>
            <a:off x="855663" y="746125"/>
            <a:ext cx="4968875" cy="3727450"/>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a-DK"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E28A3-3C9E-4882-B6B5-9E4FD524022E}" type="slidenum">
              <a:rPr lang="en-GB">
                <a:cs typeface="Arial" charset="0"/>
              </a:rPr>
              <a:pPr fontAlgn="base">
                <a:spcBef>
                  <a:spcPct val="0"/>
                </a:spcBef>
                <a:spcAft>
                  <a:spcPct val="0"/>
                </a:spcAft>
              </a:pPr>
              <a:t>15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51CCA8-144B-40CE-BD87-4F36B5B08775}" type="slidenum">
              <a:rPr lang="en-GB">
                <a:cs typeface="Arial" charset="0"/>
              </a:rPr>
              <a:pPr fontAlgn="base">
                <a:spcBef>
                  <a:spcPct val="0"/>
                </a:spcBef>
                <a:spcAft>
                  <a:spcPct val="0"/>
                </a:spcAft>
              </a:pPr>
              <a:t>16</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B380B-6E7B-4D13-8A47-DB94C025CB5A}" type="slidenum">
              <a:rPr lang="en-GB" altLang="en-US">
                <a:cs typeface="Arial" charset="0"/>
              </a:rPr>
              <a:pPr fontAlgn="base">
                <a:spcBef>
                  <a:spcPct val="0"/>
                </a:spcBef>
                <a:spcAft>
                  <a:spcPct val="0"/>
                </a:spcAft>
              </a:pPr>
              <a:t>17</a:t>
            </a:fld>
            <a:endParaRPr lang="en-GB" altLang="en-US">
              <a:cs typeface="Arial" charset="0"/>
            </a:endParaRPr>
          </a:p>
        </p:txBody>
      </p:sp>
      <p:sp>
        <p:nvSpPr>
          <p:cNvPr id="39938" name="Rectangle 2"/>
          <p:cNvSpPr>
            <a:spLocks noGrp="1" noRot="1" noChangeAspect="1" noChangeArrowheads="1" noTextEdit="1"/>
          </p:cNvSpPr>
          <p:nvPr>
            <p:ph type="sldImg"/>
          </p:nvPr>
        </p:nvSpPr>
        <p:spPr bwMode="auto">
          <a:xfrm>
            <a:off x="855663" y="746125"/>
            <a:ext cx="4968875" cy="3727450"/>
          </a:xfrm>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a-DK"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Results: weighted by estprop</a:t>
            </a:r>
          </a:p>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AC413D-520B-4BB5-9369-AA5569E2007A}" type="slidenum">
              <a:rPr lang="en-GB">
                <a:cs typeface="Arial" charset="0"/>
              </a:rPr>
              <a:pPr fontAlgn="base">
                <a:spcBef>
                  <a:spcPct val="0"/>
                </a:spcBef>
                <a:spcAft>
                  <a:spcPct val="0"/>
                </a:spcAft>
              </a:pPr>
              <a:t>18</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Results: weighted by estprop</a:t>
            </a:r>
          </a:p>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E79D91-A162-4D86-AD90-BFE050887AA6}" type="slidenum">
              <a:rPr lang="en-GB">
                <a:cs typeface="Arial" charset="0"/>
              </a:rPr>
              <a:pPr fontAlgn="base">
                <a:spcBef>
                  <a:spcPct val="0"/>
                </a:spcBef>
                <a:spcAft>
                  <a:spcPct val="0"/>
                </a:spcAft>
              </a:pPr>
              <a:t>19</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Slide Number Placeholder 9"/>
          <p:cNvSpPr txBox="1">
            <a:spLocks/>
          </p:cNvSpPr>
          <p:nvPr/>
        </p:nvSpPr>
        <p:spPr>
          <a:xfrm>
            <a:off x="8535988" y="6408738"/>
            <a:ext cx="609600" cy="365125"/>
          </a:xfrm>
          <a:prstGeom prst="rect">
            <a:avLst/>
          </a:prstGeom>
        </p:spPr>
        <p:txBody>
          <a:bodyPr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p>
        </p:txBody>
      </p:sp>
      <p:pic>
        <p:nvPicPr>
          <p:cNvPr id="5" name="Picture 2"/>
          <p:cNvPicPr>
            <a:picLocks noChangeAspect="1"/>
          </p:cNvPicPr>
          <p:nvPr/>
        </p:nvPicPr>
        <p:blipFill>
          <a:blip r:embed="rId2"/>
          <a:srcRect/>
          <a:stretch>
            <a:fillRect/>
          </a:stretch>
        </p:blipFill>
        <p:spPr bwMode="auto">
          <a:xfrm>
            <a:off x="8197850" y="-4763"/>
            <a:ext cx="950913" cy="6875463"/>
          </a:xfrm>
          <a:prstGeom prst="rect">
            <a:avLst/>
          </a:prstGeom>
          <a:noFill/>
          <a:ln w="9525">
            <a:noFill/>
            <a:miter lim="800000"/>
            <a:headEnd/>
            <a:tailEnd/>
          </a:ln>
        </p:spPr>
      </p:pic>
      <p:sp>
        <p:nvSpPr>
          <p:cNvPr id="6" name="TextBox 5">
            <a:extLst>
              <a:ext uri="{FF2B5EF4-FFF2-40B4-BE49-F238E27FC236}"/>
            </a:extLst>
          </p:cNvPr>
          <p:cNvSpPr txBox="1"/>
          <p:nvPr userDrawn="1"/>
        </p:nvSpPr>
        <p:spPr>
          <a:xfrm>
            <a:off x="0" y="6281738"/>
            <a:ext cx="9144000" cy="508000"/>
          </a:xfrm>
          <a:prstGeom prst="rect">
            <a:avLst/>
          </a:prstGeom>
          <a:noFill/>
        </p:spPr>
        <p:txBody>
          <a:bodyPr>
            <a:spAutoFit/>
          </a:bodyPr>
          <a:lstStyle/>
          <a:p>
            <a:pPr algn="ctr" fontAlgn="auto">
              <a:spcBef>
                <a:spcPts val="0"/>
              </a:spcBef>
              <a:spcAft>
                <a:spcPts val="0"/>
              </a:spcAft>
              <a:defRPr/>
            </a:pPr>
            <a:endParaRPr lang="en-GB" b="1" dirty="0">
              <a:solidFill>
                <a:srgbClr val="002060"/>
              </a:solidFill>
              <a:latin typeface="Georgia" panose="02040502050405020303" pitchFamily="18" charset="0"/>
              <a:cs typeface="+mn-cs"/>
            </a:endParaRPr>
          </a:p>
          <a:p>
            <a:pPr algn="ctr" fontAlgn="auto">
              <a:spcBef>
                <a:spcPts val="0"/>
              </a:spcBef>
              <a:spcAft>
                <a:spcPts val="0"/>
              </a:spcAft>
              <a:defRPr/>
            </a:pPr>
            <a:r>
              <a:rPr lang="en-US" sz="900" b="1" dirty="0">
                <a:solidFill>
                  <a:srgbClr val="002060"/>
                </a:solidFill>
                <a:latin typeface="Calibri" panose="020F0502020204030204" pitchFamily="34" charset="0"/>
                <a:cs typeface="Calibri" panose="020F0502020204030204" pitchFamily="34" charset="0"/>
              </a:rPr>
              <a:t>Occupational Health and Safety - A vital issue for workers + trade unions in capital cities, </a:t>
            </a:r>
            <a:r>
              <a:rPr lang="pt-BR" sz="900" b="1" dirty="0">
                <a:solidFill>
                  <a:srgbClr val="002060"/>
                </a:solidFill>
                <a:latin typeface="Calibri" panose="020F0502020204030204" pitchFamily="34" charset="0"/>
                <a:cs typeface="Calibri" panose="020F0502020204030204" pitchFamily="34" charset="0"/>
              </a:rPr>
              <a:t>Sesimbra, Lisbon, PT, 18 – 19 October 2022 </a:t>
            </a:r>
            <a:endParaRPr lang="en-GB" sz="900" b="1" dirty="0">
              <a:solidFill>
                <a:srgbClr val="002060"/>
              </a:solidFill>
              <a:latin typeface="Calibri" panose="020F0502020204030204" pitchFamily="34" charset="0"/>
              <a:cs typeface="Calibri" panose="020F0502020204030204" pitchFamily="34" charset="0"/>
            </a:endParaRPr>
          </a:p>
        </p:txBody>
      </p:sp>
      <p:pic>
        <p:nvPicPr>
          <p:cNvPr id="7" name="Picture 3" descr="C:\Users\vkempa\AppData\Local\Microsoft\Windows\INetCache\Content.MSO\F625BD2B.tmp"/>
          <p:cNvPicPr>
            <a:picLocks noChangeAspect="1" noChangeArrowheads="1"/>
          </p:cNvPicPr>
          <p:nvPr userDrawn="1"/>
        </p:nvPicPr>
        <p:blipFill>
          <a:blip r:embed="rId3"/>
          <a:srcRect/>
          <a:stretch>
            <a:fillRect/>
          </a:stretch>
        </p:blipFill>
        <p:spPr bwMode="auto">
          <a:xfrm>
            <a:off x="8140700" y="6315075"/>
            <a:ext cx="954088" cy="439738"/>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lstStyle>
            <a:lvl1pPr algn="l">
              <a:defRPr sz="3200" b="1" i="0" cap="none" baseline="0"/>
            </a:lvl1pPr>
          </a:lstStyle>
          <a:p>
            <a:r>
              <a:rPr lang="en-US"/>
              <a:t>Click to edit Master title style</a:t>
            </a:r>
            <a:endParaRPr lang="en-US" dirty="0"/>
          </a:p>
        </p:txBody>
      </p:sp>
      <p:sp>
        <p:nvSpPr>
          <p:cNvPr id="13" name="Subtitle 2"/>
          <p:cNvSpPr>
            <a:spLocks noGrp="1"/>
          </p:cNvSpPr>
          <p:nvPr>
            <p:ph type="subTitle" idx="10"/>
          </p:nvPr>
        </p:nvSpPr>
        <p:spPr>
          <a:xfrm>
            <a:off x="450000" y="4626000"/>
            <a:ext cx="7646400" cy="675208"/>
          </a:xfrm>
        </p:spPr>
        <p:txBody>
          <a:bodyPr lIns="0" tIns="0" rIns="0" bIns="0">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0000" y="1116000"/>
            <a:ext cx="7560000" cy="486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0000" y="1116000"/>
            <a:ext cx="6642280" cy="486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descr="C:\Users\vkempa\AppData\Local\Microsoft\Windows\INetCache\Content.MSO\F625BD2B.tmp"/>
          <p:cNvPicPr>
            <a:picLocks noChangeAspect="1" noChangeArrowheads="1"/>
          </p:cNvPicPr>
          <p:nvPr userDrawn="1"/>
        </p:nvPicPr>
        <p:blipFill>
          <a:blip r:embed="rId2"/>
          <a:srcRect/>
          <a:stretch>
            <a:fillRect/>
          </a:stretch>
        </p:blipFill>
        <p:spPr bwMode="auto">
          <a:xfrm>
            <a:off x="8140700" y="6315075"/>
            <a:ext cx="954088" cy="439738"/>
          </a:xfrm>
          <a:prstGeom prst="rect">
            <a:avLst/>
          </a:prstGeom>
          <a:noFill/>
          <a:ln w="9525">
            <a:noFill/>
            <a:miter lim="800000"/>
            <a:headEnd/>
            <a:tailEnd/>
          </a:ln>
        </p:spPr>
      </p:pic>
      <p:sp>
        <p:nvSpPr>
          <p:cNvPr id="2" name="Title 1">
            <a:extLst>
              <a:ext uri="{FF2B5EF4-FFF2-40B4-BE49-F238E27FC236}"/>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5" name="Date Placeholder 3">
            <a:extLst>
              <a:ext uri="{FF2B5EF4-FFF2-40B4-BE49-F238E27FC236}"/>
            </a:extLst>
          </p:cNvPr>
          <p:cNvSpPr>
            <a:spLocks noGrp="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272D4EF7-FFEF-402A-B790-12DF852D7645}" type="datetimeFigureOut">
              <a:rPr lang="en-GB"/>
              <a:pPr>
                <a:defRPr/>
              </a:pPr>
              <a:t>20/10/2022</a:t>
            </a:fld>
            <a:endParaRPr lang="en-GB"/>
          </a:p>
        </p:txBody>
      </p:sp>
      <p:sp>
        <p:nvSpPr>
          <p:cNvPr id="6" name="Footer Placeholder 4">
            <a:extLst>
              <a:ext uri="{FF2B5EF4-FFF2-40B4-BE49-F238E27FC236}"/>
            </a:extLst>
          </p:cNvPr>
          <p:cNvSpPr>
            <a:spLocks noGrp="1"/>
          </p:cNvSpPr>
          <p:nvPr>
            <p:ph type="ftr" sz="quarter" idx="11"/>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a:extLst>
              <a:ext uri="{FF2B5EF4-FFF2-40B4-BE49-F238E27FC236}"/>
            </a:extLst>
          </p:cNvPr>
          <p:cNvSpPr>
            <a:spLocks noGrp="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1E147F07-5083-4C69-AA79-46D22FFCB737}" type="slidenum">
              <a:rPr lang="en-GB"/>
              <a:pPr>
                <a:defRPr/>
              </a:pPr>
              <a:t>‹#›</a:t>
            </a:fld>
            <a:endParaRPr lang="en-GB"/>
          </a:p>
        </p:txBody>
      </p:sp>
    </p:spTree>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C:\Users\vkempa\AppData\Local\Microsoft\Windows\INetCache\Content.MSO\F625BD2B.tmp"/>
          <p:cNvPicPr>
            <a:picLocks noChangeAspect="1" noChangeArrowheads="1"/>
          </p:cNvPicPr>
          <p:nvPr userDrawn="1"/>
        </p:nvPicPr>
        <p:blipFill>
          <a:blip r:embed="rId2"/>
          <a:srcRect/>
          <a:stretch>
            <a:fillRect/>
          </a:stretch>
        </p:blipFill>
        <p:spPr bwMode="auto">
          <a:xfrm>
            <a:off x="8140700" y="6315075"/>
            <a:ext cx="954088" cy="4397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450000"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4" name="Bild 5" descr="111004_EU-OSHA_Esener_PPT_cover.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Slide Number Placeholder 9"/>
          <p:cNvSpPr txBox="1">
            <a:spLocks/>
          </p:cNvSpPr>
          <p:nvPr/>
        </p:nvSpPr>
        <p:spPr>
          <a:xfrm>
            <a:off x="8535988" y="6408738"/>
            <a:ext cx="609600" cy="365125"/>
          </a:xfrm>
          <a:prstGeom prst="rect">
            <a:avLst/>
          </a:prstGeom>
        </p:spPr>
        <p:txBody>
          <a:bodyPr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p>
        </p:txBody>
      </p:sp>
      <p:pic>
        <p:nvPicPr>
          <p:cNvPr id="6" name="Bild 2" descr="111004_EU-OSHA_PPT_Corporate logo.png"/>
          <p:cNvPicPr>
            <a:picLocks noChangeAspect="1"/>
          </p:cNvPicPr>
          <p:nvPr/>
        </p:nvPicPr>
        <p:blipFill>
          <a:blip r:embed="rId3"/>
          <a:srcRect/>
          <a:stretch>
            <a:fillRect/>
          </a:stretch>
        </p:blipFill>
        <p:spPr bwMode="auto">
          <a:xfrm>
            <a:off x="444500" y="5508625"/>
            <a:ext cx="1146175" cy="723900"/>
          </a:xfrm>
          <a:prstGeom prst="rect">
            <a:avLst/>
          </a:prstGeom>
          <a:noFill/>
          <a:ln w="9525">
            <a:noFill/>
            <a:miter lim="800000"/>
            <a:headEnd/>
            <a:tailEnd/>
          </a:ln>
        </p:spPr>
      </p:pic>
      <p:sp>
        <p:nvSpPr>
          <p:cNvPr id="7" name="Textplatzhalter 2"/>
          <p:cNvSpPr txBox="1">
            <a:spLocks/>
          </p:cNvSpPr>
          <p:nvPr/>
        </p:nvSpPr>
        <p:spPr>
          <a:xfrm>
            <a:off x="450850" y="6410325"/>
            <a:ext cx="7439025" cy="327025"/>
          </a:xfrm>
          <a:prstGeom prst="rect">
            <a:avLst/>
          </a:prstGeom>
        </p:spPr>
        <p:txBody>
          <a:bodyPr lIns="0" tIns="0" rIns="0" bIns="0" anchor="ctr"/>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en-GB" dirty="0"/>
              <a:t>Safety and health at work is everyone’s concern. It’s good for you. It’s good for business.</a:t>
            </a:r>
          </a:p>
        </p:txBody>
      </p:sp>
      <p:pic>
        <p:nvPicPr>
          <p:cNvPr id="8" name="Bild 4" descr="111004_EU-OSHA_PPT_ESENER logo.png"/>
          <p:cNvPicPr>
            <a:picLocks noChangeAspect="1"/>
          </p:cNvPicPr>
          <p:nvPr/>
        </p:nvPicPr>
        <p:blipFill>
          <a:blip r:embed="rId4"/>
          <a:srcRect/>
          <a:stretch>
            <a:fillRect/>
          </a:stretch>
        </p:blipFill>
        <p:spPr bwMode="auto">
          <a:xfrm>
            <a:off x="7221538" y="5915025"/>
            <a:ext cx="877887" cy="311150"/>
          </a:xfrm>
          <a:prstGeom prst="rect">
            <a:avLst/>
          </a:prstGeom>
          <a:noFill/>
          <a:ln w="9525">
            <a:noFill/>
            <a:miter lim="800000"/>
            <a:headEnd/>
            <a:tailEnd/>
          </a:ln>
        </p:spPr>
      </p:pic>
      <p:pic>
        <p:nvPicPr>
          <p:cNvPr id="9" name="Bild 4" descr="111004_EU-OSHA_PPT_EU logo.png"/>
          <p:cNvPicPr>
            <a:picLocks noChangeAspect="1"/>
          </p:cNvPicPr>
          <p:nvPr/>
        </p:nvPicPr>
        <p:blipFill>
          <a:blip r:embed="rId5"/>
          <a:srcRect/>
          <a:stretch>
            <a:fillRect/>
          </a:stretch>
        </p:blipFill>
        <p:spPr bwMode="auto">
          <a:xfrm>
            <a:off x="4170363" y="5908675"/>
            <a:ext cx="474662" cy="323850"/>
          </a:xfrm>
          <a:prstGeom prst="rect">
            <a:avLst/>
          </a:prstGeom>
          <a:noFill/>
          <a:ln w="9525">
            <a:noFill/>
            <a:miter lim="800000"/>
            <a:headEnd/>
            <a:tailEnd/>
          </a:ln>
        </p:spPr>
      </p:pic>
      <p:sp>
        <p:nvSpPr>
          <p:cNvPr id="2" name="Title 1"/>
          <p:cNvSpPr>
            <a:spLocks noGrp="1"/>
          </p:cNvSpPr>
          <p:nvPr>
            <p:ph type="ctrTitle"/>
          </p:nvPr>
        </p:nvSpPr>
        <p:spPr>
          <a:xfrm>
            <a:off x="450000" y="1360800"/>
            <a:ext cx="7646400" cy="1461600"/>
          </a:xfrm>
        </p:spPr>
        <p:txBody>
          <a:bodyPr lIns="0" tIns="0" rIns="0" bIns="0" anchor="t"/>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3690000"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0000" y="1116000"/>
            <a:ext cx="2880000" cy="486000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116000"/>
            <a:ext cx="4049992"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noFill/>
          </a:ln>
        </p:spPr>
        <p:txBody>
          <a:bodyPr rtlCol="0">
            <a:normAutofit/>
          </a:bodyPr>
          <a:lstStyle/>
          <a:p>
            <a:pPr lvl="0"/>
            <a:r>
              <a:rPr lang="en-US" noProof="0"/>
              <a:t>Click icon to add picture</a:t>
            </a:r>
            <a:endParaRPr lang="en-US" noProof="0" dirty="0"/>
          </a:p>
        </p:txBody>
      </p:sp>
    </p:spTree>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9263" y="179388"/>
            <a:ext cx="756126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49263" y="1116013"/>
            <a:ext cx="7561262" cy="4859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txBox="1">
            <a:spLocks/>
          </p:cNvSpPr>
          <p:nvPr/>
        </p:nvSpPr>
        <p:spPr>
          <a:xfrm>
            <a:off x="8534400" y="6505575"/>
            <a:ext cx="609600" cy="365125"/>
          </a:xfrm>
          <a:prstGeom prst="rect">
            <a:avLst/>
          </a:prstGeom>
        </p:spPr>
        <p:txBody>
          <a:bodyPr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CF9A5C6-3C22-421F-89DD-49D6123EB6BC}" type="slidenum">
              <a:rPr lang="en-GB" sz="1000" smtClean="0"/>
              <a:pPr fontAlgn="auto">
                <a:spcBef>
                  <a:spcPts val="0"/>
                </a:spcBef>
                <a:spcAft>
                  <a:spcPts val="0"/>
                </a:spcAft>
                <a:defRPr/>
              </a:pPr>
              <a:t>‹#›</a:t>
            </a:fld>
            <a:endParaRPr lang="en-GB" sz="1000" dirty="0"/>
          </a:p>
        </p:txBody>
      </p:sp>
      <p:sp>
        <p:nvSpPr>
          <p:cNvPr id="4" name="TextBox 3">
            <a:extLst>
              <a:ext uri="{FF2B5EF4-FFF2-40B4-BE49-F238E27FC236}"/>
            </a:extLst>
          </p:cNvPr>
          <p:cNvSpPr txBox="1"/>
          <p:nvPr userDrawn="1"/>
        </p:nvSpPr>
        <p:spPr>
          <a:xfrm>
            <a:off x="0" y="6337300"/>
            <a:ext cx="9144000" cy="508000"/>
          </a:xfrm>
          <a:prstGeom prst="rect">
            <a:avLst/>
          </a:prstGeom>
          <a:noFill/>
        </p:spPr>
        <p:txBody>
          <a:bodyPr>
            <a:spAutoFit/>
          </a:bodyPr>
          <a:lstStyle/>
          <a:p>
            <a:pPr algn="ctr" fontAlgn="auto">
              <a:spcBef>
                <a:spcPts val="0"/>
              </a:spcBef>
              <a:spcAft>
                <a:spcPts val="0"/>
              </a:spcAft>
              <a:defRPr/>
            </a:pPr>
            <a:endParaRPr lang="en-GB" dirty="0">
              <a:latin typeface="Georgia" panose="02040502050405020303" pitchFamily="18" charset="0"/>
              <a:cs typeface="+mn-cs"/>
            </a:endParaRPr>
          </a:p>
          <a:p>
            <a:pPr algn="ctr" fontAlgn="auto">
              <a:spcBef>
                <a:spcPts val="0"/>
              </a:spcBef>
              <a:spcAft>
                <a:spcPts val="0"/>
              </a:spcAft>
              <a:defRPr/>
            </a:pPr>
            <a:r>
              <a:rPr lang="en-US" sz="900" dirty="0">
                <a:latin typeface="Calibri" panose="020F0502020204030204" pitchFamily="34" charset="0"/>
                <a:cs typeface="Calibri" panose="020F0502020204030204" pitchFamily="34" charset="0"/>
              </a:rPr>
              <a:t>Occupational Health and Safety - A vital issue for workers + trade unions in capital cities, </a:t>
            </a:r>
            <a:r>
              <a:rPr lang="pt-BR" sz="900" dirty="0">
                <a:latin typeface="Calibri" panose="020F0502020204030204" pitchFamily="34" charset="0"/>
                <a:cs typeface="Calibri" panose="020F0502020204030204" pitchFamily="34" charset="0"/>
              </a:rPr>
              <a:t>Sesimbra, Lisbon, PT, 18 – 19 October 2022 </a:t>
            </a:r>
            <a:endParaRPr lang="en-GB" sz="900"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76" r:id="rId12"/>
  </p:sldLayoutIdLst>
  <p:transition spd="slow">
    <p:pull dir="ru"/>
  </p:transition>
  <p:txStyles>
    <p:titleStyle>
      <a:lvl1pPr algn="l" defTabSz="457200" rtl="0" fontAlgn="base">
        <a:spcBef>
          <a:spcPct val="0"/>
        </a:spcBef>
        <a:spcAft>
          <a:spcPct val="0"/>
        </a:spcAft>
        <a:defRPr sz="2400" b="1" kern="1200">
          <a:solidFill>
            <a:schemeClr val="tx2"/>
          </a:solidFill>
          <a:latin typeface="+mj-lt"/>
          <a:ea typeface="+mj-ea"/>
          <a:cs typeface="Trebuchet MS"/>
        </a:defRPr>
      </a:lvl1pPr>
      <a:lvl2pPr algn="l" defTabSz="457200" rtl="0" fontAlgn="base">
        <a:spcBef>
          <a:spcPct val="0"/>
        </a:spcBef>
        <a:spcAft>
          <a:spcPct val="0"/>
        </a:spcAft>
        <a:defRPr sz="2400" b="1">
          <a:solidFill>
            <a:schemeClr val="tx2"/>
          </a:solidFill>
          <a:latin typeface="Arial" charset="0"/>
        </a:defRPr>
      </a:lvl2pPr>
      <a:lvl3pPr algn="l" defTabSz="457200" rtl="0" fontAlgn="base">
        <a:spcBef>
          <a:spcPct val="0"/>
        </a:spcBef>
        <a:spcAft>
          <a:spcPct val="0"/>
        </a:spcAft>
        <a:defRPr sz="2400" b="1">
          <a:solidFill>
            <a:schemeClr val="tx2"/>
          </a:solidFill>
          <a:latin typeface="Arial" charset="0"/>
        </a:defRPr>
      </a:lvl3pPr>
      <a:lvl4pPr algn="l" defTabSz="457200" rtl="0" fontAlgn="base">
        <a:spcBef>
          <a:spcPct val="0"/>
        </a:spcBef>
        <a:spcAft>
          <a:spcPct val="0"/>
        </a:spcAft>
        <a:defRPr sz="2400" b="1">
          <a:solidFill>
            <a:schemeClr val="tx2"/>
          </a:solidFill>
          <a:latin typeface="Arial" charset="0"/>
        </a:defRPr>
      </a:lvl4pPr>
      <a:lvl5pPr algn="l" defTabSz="457200" rtl="0" fontAlgn="base">
        <a:spcBef>
          <a:spcPct val="0"/>
        </a:spcBef>
        <a:spcAft>
          <a:spcPct val="0"/>
        </a:spcAft>
        <a:defRPr sz="2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457200" rtl="0" fontAlgn="base">
        <a:spcBef>
          <a:spcPts val="600"/>
        </a:spcBef>
        <a:spcAft>
          <a:spcPct val="0"/>
        </a:spcAft>
        <a:buClr>
          <a:schemeClr val="tx2"/>
        </a:buClr>
        <a:buFont typeface="Wingdings" pitchFamily="2" charset="2"/>
        <a:buChar char="§"/>
        <a:defRPr b="1" kern="1200">
          <a:solidFill>
            <a:schemeClr val="tx2"/>
          </a:solidFill>
          <a:latin typeface="+mn-lt"/>
          <a:ea typeface="+mn-ea"/>
          <a:cs typeface="+mn-cs"/>
        </a:defRPr>
      </a:lvl1pPr>
      <a:lvl2pPr marL="431800" indent="-179388" algn="l" defTabSz="457200" rtl="0" fontAlgn="base">
        <a:spcBef>
          <a:spcPct val="0"/>
        </a:spcBef>
        <a:spcAft>
          <a:spcPct val="0"/>
        </a:spcAft>
        <a:buFont typeface="Arial" charset="0"/>
        <a:buChar char="•"/>
        <a:defRPr kern="1200">
          <a:solidFill>
            <a:schemeClr val="tx1"/>
          </a:solidFill>
          <a:latin typeface="+mn-lt"/>
          <a:ea typeface="+mn-ea"/>
          <a:cs typeface="+mn-cs"/>
        </a:defRPr>
      </a:lvl2pPr>
      <a:lvl3pPr marL="611188" indent="-179388" algn="l" defTabSz="457200" rtl="0" fontAlgn="base">
        <a:spcBef>
          <a:spcPct val="0"/>
        </a:spcBef>
        <a:spcAft>
          <a:spcPct val="0"/>
        </a:spcAft>
        <a:buFont typeface="Arial" charset="0"/>
        <a:buChar char="−"/>
        <a:defRPr sz="1700" kern="1200">
          <a:solidFill>
            <a:schemeClr val="tx1"/>
          </a:solidFill>
          <a:latin typeface="+mn-lt"/>
          <a:ea typeface="+mn-ea"/>
          <a:cs typeface="+mn-cs"/>
        </a:defRPr>
      </a:lvl3pPr>
      <a:lvl4pPr marL="790575" indent="-179388" algn="l" defTabSz="457200" rtl="0" fontAlgn="base">
        <a:spcBef>
          <a:spcPct val="0"/>
        </a:spcBef>
        <a:spcAft>
          <a:spcPct val="0"/>
        </a:spcAft>
        <a:buFont typeface="Arial" charset="0"/>
        <a:buChar char="•"/>
        <a:defRPr sz="1600" kern="1200">
          <a:solidFill>
            <a:schemeClr val="tx1"/>
          </a:solidFill>
          <a:latin typeface="+mn-lt"/>
          <a:ea typeface="+mn-ea"/>
          <a:cs typeface="+mn-cs"/>
        </a:defRPr>
      </a:lvl4pPr>
      <a:lvl5pPr marL="971550" indent="-179388" algn="l" defTabSz="457200" rtl="0" fontAlgn="base">
        <a:spcBef>
          <a:spcPct val="0"/>
        </a:spcBef>
        <a:spcAft>
          <a:spcPct val="0"/>
        </a:spcAft>
        <a:buFont typeface="Arial" charset="0"/>
        <a:buChar char="−"/>
        <a:defRPr sz="1500" kern="120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txBox="1">
            <a:spLocks/>
          </p:cNvSpPr>
          <p:nvPr/>
        </p:nvSpPr>
        <p:spPr bwMode="auto">
          <a:xfrm>
            <a:off x="684213" y="5300663"/>
            <a:ext cx="5703887" cy="649287"/>
          </a:xfrm>
          <a:prstGeom prst="rect">
            <a:avLst/>
          </a:prstGeom>
          <a:noFill/>
          <a:ln w="9525">
            <a:noFill/>
            <a:miter lim="800000"/>
            <a:headEnd/>
            <a:tailEnd/>
          </a:ln>
        </p:spPr>
        <p:txBody>
          <a:bodyPr lIns="0" tIns="0" rIns="0" bIns="0"/>
          <a:lstStyle/>
          <a:p>
            <a:pPr defTabSz="457200">
              <a:spcBef>
                <a:spcPts val="600"/>
              </a:spcBef>
              <a:buClr>
                <a:schemeClr val="tx2"/>
              </a:buClr>
              <a:buFont typeface="Wingdings" pitchFamily="2" charset="2"/>
              <a:buNone/>
            </a:pPr>
            <a:r>
              <a:rPr lang="es-ES" sz="1600">
                <a:solidFill>
                  <a:schemeClr val="tx2"/>
                </a:solidFill>
              </a:rPr>
              <a:t>Viktor Kempa, Senior Researcher</a:t>
            </a:r>
          </a:p>
          <a:p>
            <a:pPr defTabSz="457200">
              <a:spcBef>
                <a:spcPts val="600"/>
              </a:spcBef>
              <a:buClr>
                <a:schemeClr val="tx2"/>
              </a:buClr>
              <a:buFont typeface="Wingdings" pitchFamily="2" charset="2"/>
              <a:buNone/>
            </a:pPr>
            <a:r>
              <a:rPr lang="es-ES" sz="1600">
                <a:solidFill>
                  <a:schemeClr val="tx2"/>
                </a:solidFill>
              </a:rPr>
              <a:t>ETUI </a:t>
            </a:r>
            <a:r>
              <a:rPr lang="en-US" sz="1600">
                <a:solidFill>
                  <a:schemeClr val="tx2"/>
                </a:solidFill>
              </a:rPr>
              <a:t>Working Conditions, Health and Safety Unit</a:t>
            </a:r>
            <a:endParaRPr lang="es-ES" sz="1600">
              <a:solidFill>
                <a:schemeClr val="tx2"/>
              </a:solidFill>
            </a:endParaRPr>
          </a:p>
        </p:txBody>
      </p:sp>
      <p:sp>
        <p:nvSpPr>
          <p:cNvPr id="16386" name="Title 3"/>
          <p:cNvSpPr>
            <a:spLocks noGrp="1"/>
          </p:cNvSpPr>
          <p:nvPr>
            <p:ph type="title"/>
          </p:nvPr>
        </p:nvSpPr>
        <p:spPr>
          <a:xfrm>
            <a:off x="0" y="908050"/>
            <a:ext cx="9144000" cy="3241675"/>
          </a:xfrm>
        </p:spPr>
        <p:txBody>
          <a:bodyPr/>
          <a:lstStyle/>
          <a:p>
            <a:pPr algn="ctr"/>
            <a:r>
              <a:rPr lang="en-GB" sz="1800" smtClean="0">
                <a:latin typeface="Calibri" pitchFamily="34" charset="0"/>
                <a:cs typeface="Calibri" pitchFamily="34" charset="0"/>
              </a:rPr>
              <a:t/>
            </a:r>
            <a:br>
              <a:rPr lang="en-GB" sz="1800" smtClean="0">
                <a:latin typeface="Calibri" pitchFamily="34" charset="0"/>
                <a:cs typeface="Calibri" pitchFamily="34" charset="0"/>
              </a:rPr>
            </a:br>
            <a:r>
              <a:rPr lang="en-US" sz="3600" smtClean="0">
                <a:latin typeface="Calibri" pitchFamily="34" charset="0"/>
                <a:cs typeface="Calibri" pitchFamily="34" charset="0"/>
              </a:rPr>
              <a:t> Occupational Health and Safety</a:t>
            </a:r>
            <a:br>
              <a:rPr lang="en-US" sz="3600" smtClean="0">
                <a:latin typeface="Calibri" pitchFamily="34" charset="0"/>
                <a:cs typeface="Calibri" pitchFamily="34" charset="0"/>
              </a:rPr>
            </a:br>
            <a:r>
              <a:rPr lang="en-US" sz="3600" smtClean="0">
                <a:latin typeface="Calibri" pitchFamily="34" charset="0"/>
                <a:cs typeface="Calibri" pitchFamily="34" charset="0"/>
              </a:rPr>
              <a:t>-</a:t>
            </a:r>
            <a:br>
              <a:rPr lang="en-US" sz="3600" smtClean="0">
                <a:latin typeface="Calibri" pitchFamily="34" charset="0"/>
                <a:cs typeface="Calibri" pitchFamily="34" charset="0"/>
              </a:rPr>
            </a:br>
            <a:r>
              <a:rPr lang="en-US" sz="3600" smtClean="0">
                <a:latin typeface="Calibri" pitchFamily="34" charset="0"/>
                <a:cs typeface="Calibri" pitchFamily="34" charset="0"/>
              </a:rPr>
              <a:t> A vital issue for workers and trade unions </a:t>
            </a:r>
            <a:br>
              <a:rPr lang="en-US" sz="3600" smtClean="0">
                <a:latin typeface="Calibri" pitchFamily="34" charset="0"/>
                <a:cs typeface="Calibri" pitchFamily="34" charset="0"/>
              </a:rPr>
            </a:br>
            <a:r>
              <a:rPr lang="en-US" sz="3600" smtClean="0">
                <a:latin typeface="Calibri" pitchFamily="34" charset="0"/>
                <a:cs typeface="Calibri" pitchFamily="34" charset="0"/>
              </a:rPr>
              <a:t>in capital cities </a:t>
            </a:r>
            <a:endParaRPr lang="en-GB" smtClean="0">
              <a:latin typeface="Calibri" pitchFamily="34" charset="0"/>
              <a:cs typeface="Calibri" pitchFamily="34" charset="0"/>
            </a:endParaRPr>
          </a:p>
        </p:txBody>
      </p:sp>
    </p:spTree>
  </p:cSld>
  <p:clrMapOvr>
    <a:masterClrMapping/>
  </p:clrMapOvr>
  <p:transition spd="slow">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11113"/>
            <a:ext cx="9144000" cy="620713"/>
          </a:xfrm>
          <a:solidFill>
            <a:schemeClr val="accent1"/>
          </a:solidFill>
        </p:spPr>
        <p:txBody>
          <a:bodyPr/>
          <a:lstStyle/>
          <a:p>
            <a:pPr algn="ctr"/>
            <a:r>
              <a:rPr lang="en-US" smtClean="0">
                <a:solidFill>
                  <a:schemeClr val="bg1"/>
                </a:solidFill>
              </a:rPr>
              <a:t/>
            </a:r>
            <a:br>
              <a:rPr lang="en-US" smtClean="0">
                <a:solidFill>
                  <a:schemeClr val="bg1"/>
                </a:solidFill>
              </a:rPr>
            </a:br>
            <a:r>
              <a:rPr lang="en-US" sz="2300" smtClean="0">
                <a:solidFill>
                  <a:schemeClr val="bg1"/>
                </a:solidFill>
              </a:rPr>
              <a:t>3</a:t>
            </a:r>
            <a:r>
              <a:rPr lang="en-US" sz="2300" baseline="30000" smtClean="0">
                <a:solidFill>
                  <a:schemeClr val="bg1"/>
                </a:solidFill>
              </a:rPr>
              <a:t>rd</a:t>
            </a:r>
            <a:r>
              <a:rPr lang="en-US" sz="2300" smtClean="0">
                <a:solidFill>
                  <a:schemeClr val="bg1"/>
                </a:solidFill>
              </a:rPr>
              <a:t> European Survey of Enterprises on New and Emerging Risks</a:t>
            </a:r>
            <a:r>
              <a:rPr lang="en-US" smtClean="0">
                <a:solidFill>
                  <a:schemeClr val="bg1"/>
                </a:solidFill>
              </a:rPr>
              <a:t/>
            </a:r>
            <a:br>
              <a:rPr lang="en-US" smtClean="0">
                <a:solidFill>
                  <a:schemeClr val="bg1"/>
                </a:solidFill>
              </a:rPr>
            </a:br>
            <a:endParaRPr lang="en-GB" smtClean="0">
              <a:solidFill>
                <a:schemeClr val="bg1"/>
              </a:solidFill>
            </a:endParaRPr>
          </a:p>
        </p:txBody>
      </p:sp>
      <p:sp>
        <p:nvSpPr>
          <p:cNvPr id="25602" name="Content Placeholder 2"/>
          <p:cNvSpPr>
            <a:spLocks noGrp="1"/>
          </p:cNvSpPr>
          <p:nvPr>
            <p:ph sz="half" idx="1"/>
          </p:nvPr>
        </p:nvSpPr>
        <p:spPr>
          <a:xfrm>
            <a:off x="449263" y="1268413"/>
            <a:ext cx="7808912" cy="4537075"/>
          </a:xfrm>
        </p:spPr>
        <p:txBody>
          <a:bodyPr/>
          <a:lstStyle/>
          <a:p>
            <a:pPr>
              <a:spcAft>
                <a:spcPts val="600"/>
              </a:spcAft>
            </a:pPr>
            <a:r>
              <a:rPr lang="en-GB" sz="2000" smtClean="0"/>
              <a:t>Fieldwork</a:t>
            </a:r>
            <a:r>
              <a:rPr lang="en-GB" sz="2000" b="0" smtClean="0"/>
              <a:t>: April – August 2019.</a:t>
            </a:r>
          </a:p>
          <a:p>
            <a:pPr>
              <a:spcAft>
                <a:spcPts val="600"/>
              </a:spcAft>
            </a:pPr>
            <a:r>
              <a:rPr lang="en-GB" sz="2000" smtClean="0"/>
              <a:t>Mode</a:t>
            </a:r>
            <a:r>
              <a:rPr lang="en-GB" sz="2000" b="0" smtClean="0"/>
              <a:t>: computer-assisted telephone interview (CATI).</a:t>
            </a:r>
          </a:p>
          <a:p>
            <a:pPr>
              <a:spcAft>
                <a:spcPts val="600"/>
              </a:spcAft>
            </a:pPr>
            <a:r>
              <a:rPr lang="en-GB" sz="2000" smtClean="0"/>
              <a:t>Countries</a:t>
            </a:r>
            <a:r>
              <a:rPr lang="en-GB" sz="2000" b="0" smtClean="0"/>
              <a:t>: 33.</a:t>
            </a:r>
          </a:p>
          <a:p>
            <a:pPr>
              <a:spcAft>
                <a:spcPts val="600"/>
              </a:spcAft>
            </a:pPr>
            <a:r>
              <a:rPr lang="en-GB" sz="2000" smtClean="0"/>
              <a:t>Establishments</a:t>
            </a:r>
            <a:r>
              <a:rPr lang="en-GB" sz="2000" b="0" smtClean="0"/>
              <a:t> surveyed: 45,420.</a:t>
            </a:r>
          </a:p>
          <a:p>
            <a:pPr>
              <a:spcAft>
                <a:spcPts val="600"/>
              </a:spcAft>
            </a:pPr>
            <a:r>
              <a:rPr lang="en-GB" sz="2000" smtClean="0"/>
              <a:t>Business size</a:t>
            </a:r>
            <a:r>
              <a:rPr lang="en-GB" sz="2000" b="0" smtClean="0"/>
              <a:t>: from 5 employees on.</a:t>
            </a:r>
          </a:p>
          <a:p>
            <a:pPr>
              <a:spcAft>
                <a:spcPts val="600"/>
              </a:spcAft>
            </a:pPr>
            <a:r>
              <a:rPr lang="en-GB" sz="2000" smtClean="0"/>
              <a:t>Activity sector</a:t>
            </a:r>
            <a:r>
              <a:rPr lang="en-GB" sz="2000" b="0" smtClean="0"/>
              <a:t>: all public and private, including agriculture. </a:t>
            </a:r>
          </a:p>
          <a:p>
            <a:pPr>
              <a:spcAft>
                <a:spcPts val="600"/>
              </a:spcAft>
            </a:pPr>
            <a:r>
              <a:rPr lang="en-GB" sz="2000" smtClean="0"/>
              <a:t>Respondent</a:t>
            </a:r>
            <a:r>
              <a:rPr lang="en-GB" sz="2000" b="0" smtClean="0"/>
              <a:t>: person ‘who knows best’ about safety and health in their establishment</a:t>
            </a:r>
          </a:p>
          <a:p>
            <a:pPr>
              <a:spcAft>
                <a:spcPts val="600"/>
              </a:spcAft>
            </a:pPr>
            <a:r>
              <a:rPr lang="en-GB" sz="2000" smtClean="0"/>
              <a:t>Topics</a:t>
            </a:r>
            <a:r>
              <a:rPr lang="en-GB" sz="2000" b="0" smtClean="0"/>
              <a:t>: OSH management, psychosocial risks, worker representation, drivers and barriers to OSH </a:t>
            </a:r>
            <a:endParaRPr lang="en-GB" sz="2000" b="0" smtClean="0">
              <a:solidFill>
                <a:schemeClr val="accent1"/>
              </a:solidFill>
            </a:endParaRPr>
          </a:p>
          <a:p>
            <a:endParaRPr lang="en-GB" sz="2000" b="0" smtClean="0"/>
          </a:p>
          <a:p>
            <a:endParaRPr lang="en-GB" sz="2000" b="0" smtClean="0"/>
          </a:p>
          <a:p>
            <a:endParaRPr lang="en-GB" sz="2000" b="0" smtClean="0"/>
          </a:p>
          <a:p>
            <a:endParaRPr lang="en-GB" sz="2000" b="0" smtClean="0"/>
          </a:p>
        </p:txBody>
      </p:sp>
    </p:spTree>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809625"/>
            <a:ext cx="7559675" cy="488950"/>
          </a:xfrm>
        </p:spPr>
        <p:txBody>
          <a:bodyPr/>
          <a:lstStyle/>
          <a:p>
            <a:r>
              <a:rPr lang="en-GB" smtClean="0"/>
              <a:t> Sample size</a:t>
            </a:r>
          </a:p>
        </p:txBody>
      </p:sp>
      <p:graphicFrame>
        <p:nvGraphicFramePr>
          <p:cNvPr id="6" name="Table 5"/>
          <p:cNvGraphicFramePr>
            <a:graphicFrameLocks noGrp="1"/>
          </p:cNvGraphicFramePr>
          <p:nvPr/>
        </p:nvGraphicFramePr>
        <p:xfrm>
          <a:off x="207963" y="1463675"/>
          <a:ext cx="4148137" cy="4756150"/>
        </p:xfrm>
        <a:graphic>
          <a:graphicData uri="http://schemas.openxmlformats.org/drawingml/2006/table">
            <a:tbl>
              <a:tblPr firstRow="1" firstCol="1" bandRow="1">
                <a:tableStyleId>{21E4AEA4-8DFA-4A89-87EB-49C32662AFE0}</a:tableStyleId>
              </a:tblPr>
              <a:tblGrid>
                <a:gridCol w="2220263">
                  <a:extLst>
                    <a:ext uri="{9D8B030D-6E8A-4147-A177-3AD203B41FA5}"/>
                  </a:extLst>
                </a:gridCol>
                <a:gridCol w="1927299">
                  <a:extLst>
                    <a:ext uri="{9D8B030D-6E8A-4147-A177-3AD203B41FA5}"/>
                  </a:extLst>
                </a:gridCol>
              </a:tblGrid>
              <a:tr h="500627">
                <a:tc>
                  <a:txBody>
                    <a:bodyPr/>
                    <a:lstStyle/>
                    <a:p>
                      <a:pPr algn="ctr">
                        <a:spcBef>
                          <a:spcPts val="600"/>
                        </a:spcBef>
                        <a:spcAft>
                          <a:spcPts val="600"/>
                        </a:spcAft>
                      </a:pPr>
                      <a:r>
                        <a:rPr lang="en-US" sz="1400" dirty="0">
                          <a:effectLst/>
                        </a:rPr>
                        <a:t>Country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400" dirty="0">
                          <a:effectLst/>
                        </a:rPr>
                        <a:t>Interviews for ESENER-3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Austria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1,503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Belgium</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1,506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Bulgaria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Croatia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740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Cyprus</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757</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Czech Republic</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1,552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Denmark</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1,513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Estonia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758</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Finland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a:effectLst/>
                        </a:rPr>
                        <a:t>1,505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France</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2,251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Germany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2,264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Greece</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1,501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Hungary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1,504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chemeClr val="tx1"/>
                          </a:solidFill>
                          <a:effectLst/>
                        </a:rPr>
                        <a:t>Iceland</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753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chemeClr val="tx1"/>
                          </a:solidFill>
                          <a:effectLst/>
                        </a:rPr>
                        <a:t>Ireland</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b="0" i="0" dirty="0">
                          <a:solidFill>
                            <a:schemeClr val="tx1"/>
                          </a:solidFill>
                          <a:effectLst/>
                        </a:rPr>
                        <a:t>750 + 1250</a:t>
                      </a:r>
                      <a:endParaRPr lang="en-GB" sz="14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Italy</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2,251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Latvia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bl>
          </a:graphicData>
        </a:graphic>
      </p:graphicFrame>
      <p:graphicFrame>
        <p:nvGraphicFramePr>
          <p:cNvPr id="7" name="Table 6"/>
          <p:cNvGraphicFramePr>
            <a:graphicFrameLocks noGrp="1"/>
          </p:cNvGraphicFramePr>
          <p:nvPr/>
        </p:nvGraphicFramePr>
        <p:xfrm>
          <a:off x="4371975" y="1471613"/>
          <a:ext cx="4271963" cy="4756150"/>
        </p:xfrm>
        <a:graphic>
          <a:graphicData uri="http://schemas.openxmlformats.org/drawingml/2006/table">
            <a:tbl>
              <a:tblPr firstRow="1" firstCol="1" bandRow="1">
                <a:tableStyleId>{21E4AEA4-8DFA-4A89-87EB-49C32662AFE0}</a:tableStyleId>
              </a:tblPr>
              <a:tblGrid>
                <a:gridCol w="2459509">
                  <a:extLst>
                    <a:ext uri="{9D8B030D-6E8A-4147-A177-3AD203B41FA5}"/>
                  </a:extLst>
                </a:gridCol>
                <a:gridCol w="1811308">
                  <a:extLst>
                    <a:ext uri="{9D8B030D-6E8A-4147-A177-3AD203B41FA5}"/>
                  </a:extLst>
                </a:gridCol>
              </a:tblGrid>
              <a:tr h="500627">
                <a:tc>
                  <a:txBody>
                    <a:bodyPr/>
                    <a:lstStyle/>
                    <a:p>
                      <a:pPr algn="ctr">
                        <a:spcBef>
                          <a:spcPts val="600"/>
                        </a:spcBef>
                        <a:spcAft>
                          <a:spcPts val="600"/>
                        </a:spcAft>
                      </a:pPr>
                      <a:r>
                        <a:rPr lang="en-US" sz="1400" dirty="0">
                          <a:effectLst/>
                        </a:rPr>
                        <a:t>Country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400" dirty="0">
                          <a:effectLst/>
                        </a:rPr>
                        <a:t>Interviews for ESENER-3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Lithuania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Luxembourg</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773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latin typeface="+mn-lt"/>
                          <a:ea typeface="+mn-ea"/>
                          <a:cs typeface="+mn-cs"/>
                        </a:rPr>
                        <a:t>North Macedonia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Malta</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453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Netherlands</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1,521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chemeClr val="tx1"/>
                          </a:solidFill>
                          <a:effectLst/>
                        </a:rPr>
                        <a:t>Norway</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b="0" i="1" dirty="0">
                          <a:solidFill>
                            <a:schemeClr val="tx1"/>
                          </a:solidFill>
                          <a:effectLst/>
                        </a:rPr>
                        <a:t>1,501</a:t>
                      </a:r>
                      <a:r>
                        <a:rPr lang="en-US" sz="1400" b="0" i="1" baseline="0" dirty="0">
                          <a:solidFill>
                            <a:schemeClr val="tx1"/>
                          </a:solidFill>
                          <a:effectLst/>
                        </a:rPr>
                        <a:t> + 450</a:t>
                      </a:r>
                      <a:endParaRPr lang="en-GB" sz="1400" b="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Poland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Portugal </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1,493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Romania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rgbClr val="FF0000"/>
                          </a:solidFill>
                          <a:effectLst/>
                        </a:rPr>
                        <a:t>Serbia</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751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Slovakia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b="1" i="0" dirty="0">
                          <a:solidFill>
                            <a:schemeClr val="tx1"/>
                          </a:solidFill>
                          <a:effectLst/>
                        </a:rPr>
                        <a:t>Slovenia</a:t>
                      </a:r>
                      <a:endParaRPr lang="en-GB" sz="1400" b="1"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b="0" i="0" dirty="0">
                          <a:solidFill>
                            <a:schemeClr val="tx1"/>
                          </a:solidFill>
                          <a:effectLst/>
                        </a:rPr>
                        <a:t>767 + 300</a:t>
                      </a:r>
                      <a:endParaRPr lang="en-GB" sz="14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rgbClr val="FF0000"/>
                          </a:solidFill>
                          <a:effectLst/>
                        </a:rPr>
                        <a:t>Spain</a:t>
                      </a:r>
                      <a:endParaRPr lang="en-GB" sz="1400" i="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0" dirty="0">
                          <a:solidFill>
                            <a:schemeClr val="tx1"/>
                          </a:solidFill>
                          <a:effectLst/>
                        </a:rPr>
                        <a:t>2,266</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chemeClr val="tx1"/>
                          </a:solidFill>
                          <a:effectLst/>
                        </a:rPr>
                        <a:t>Sweden</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a:solidFill>
                            <a:schemeClr val="tx1"/>
                          </a:solidFill>
                          <a:effectLst/>
                        </a:rPr>
                        <a:t>1,512</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chemeClr val="tx1"/>
                          </a:solidFill>
                          <a:effectLst/>
                        </a:rPr>
                        <a:t>Switzerland</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0" dirty="0">
                          <a:solidFill>
                            <a:schemeClr val="tx1"/>
                          </a:solidFill>
                          <a:effectLst/>
                        </a:rPr>
                        <a:t>1,502</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i="0" dirty="0">
                          <a:solidFill>
                            <a:schemeClr val="tx1"/>
                          </a:solidFill>
                          <a:effectLst/>
                        </a:rPr>
                        <a:t>United Kingdom</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a:solidFill>
                            <a:schemeClr val="tx1"/>
                          </a:solidFill>
                          <a:effectLst/>
                        </a:rPr>
                        <a:t>2,251</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r h="250314">
                <a:tc>
                  <a:txBody>
                    <a:bodyPr/>
                    <a:lstStyle/>
                    <a:p>
                      <a:pPr algn="l">
                        <a:spcBef>
                          <a:spcPts val="600"/>
                        </a:spcBef>
                        <a:spcAft>
                          <a:spcPts val="600"/>
                        </a:spcAft>
                      </a:pPr>
                      <a:r>
                        <a:rPr lang="en-US" sz="1400" dirty="0">
                          <a:solidFill>
                            <a:schemeClr val="tx1"/>
                          </a:solidFill>
                          <a:effectLst/>
                        </a:rPr>
                        <a:t>Total </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b="1" dirty="0">
                          <a:effectLst/>
                        </a:rPr>
                        <a:t>45,420</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extLst>
              </a:tr>
            </a:tbl>
          </a:graphicData>
        </a:graphic>
      </p:graphicFrame>
      <p:sp>
        <p:nvSpPr>
          <p:cNvPr id="27768" name="Title 1"/>
          <p:cNvSpPr txBox="1">
            <a:spLocks/>
          </p:cNvSpPr>
          <p:nvPr/>
        </p:nvSpPr>
        <p:spPr bwMode="auto">
          <a:xfrm>
            <a:off x="15875" y="23813"/>
            <a:ext cx="9144000" cy="620712"/>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449263" y="2771775"/>
            <a:ext cx="8154987" cy="1377950"/>
          </a:xfrm>
        </p:spPr>
        <p:txBody>
          <a:bodyPr/>
          <a:lstStyle/>
          <a:p>
            <a:pPr algn="ctr">
              <a:buClr>
                <a:schemeClr val="bg2"/>
              </a:buClr>
            </a:pPr>
            <a:r>
              <a:rPr lang="en-GB" sz="3000" smtClean="0"/>
              <a:t>What are the main risk factors affecting workers’ safety and health in Europe? </a:t>
            </a:r>
          </a:p>
        </p:txBody>
      </p:sp>
      <p:sp>
        <p:nvSpPr>
          <p:cNvPr id="2867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107504" y="1299149"/>
          <a:ext cx="8928992" cy="5072186"/>
        </p:xfrm>
        <a:graphic>
          <a:graphicData uri="http://schemas.openxmlformats.org/drawingml/2006/chart">
            <c:chart xmlns:c="http://schemas.openxmlformats.org/drawingml/2006/chart" xmlns:r="http://schemas.openxmlformats.org/officeDocument/2006/relationships" r:id="rId3"/>
          </a:graphicData>
        </a:graphic>
      </p:graphicFrame>
      <p:sp>
        <p:nvSpPr>
          <p:cNvPr id="30722" name="Title 1"/>
          <p:cNvSpPr>
            <a:spLocks noGrp="1"/>
          </p:cNvSpPr>
          <p:nvPr>
            <p:ph type="title"/>
          </p:nvPr>
        </p:nvSpPr>
        <p:spPr>
          <a:xfrm>
            <a:off x="0" y="982663"/>
            <a:ext cx="9144000" cy="490537"/>
          </a:xfrm>
        </p:spPr>
        <p:txBody>
          <a:bodyPr/>
          <a:lstStyle/>
          <a:p>
            <a:r>
              <a:rPr lang="en-GB" sz="1800" smtClean="0"/>
              <a:t>Risk factors present in the establishment (% establishments, EU-28)</a:t>
            </a:r>
            <a:r>
              <a:rPr lang="en-GB" sz="1800" b="0" smtClean="0">
                <a:solidFill>
                  <a:srgbClr val="FF0000"/>
                </a:solidFill>
              </a:rPr>
              <a:t/>
            </a:r>
            <a:br>
              <a:rPr lang="en-GB" sz="1800" b="0" smtClean="0">
                <a:solidFill>
                  <a:srgbClr val="FF0000"/>
                </a:solidFill>
              </a:rPr>
            </a:br>
            <a:endParaRPr lang="en-GB" sz="1800" smtClean="0">
              <a:solidFill>
                <a:srgbClr val="FF0000"/>
              </a:solidFill>
            </a:endParaRPr>
          </a:p>
        </p:txBody>
      </p:sp>
      <p:sp>
        <p:nvSpPr>
          <p:cNvPr id="30723" name="Rectangle 3"/>
          <p:cNvSpPr>
            <a:spLocks noChangeArrowheads="1"/>
          </p:cNvSpPr>
          <p:nvPr/>
        </p:nvSpPr>
        <p:spPr bwMode="auto">
          <a:xfrm>
            <a:off x="395288" y="6156325"/>
            <a:ext cx="6985000" cy="214313"/>
          </a:xfrm>
          <a:prstGeom prst="rect">
            <a:avLst/>
          </a:prstGeom>
          <a:noFill/>
          <a:ln w="9525">
            <a:noFill/>
            <a:miter lim="800000"/>
            <a:headEnd/>
            <a:tailEnd/>
          </a:ln>
        </p:spPr>
        <p:txBody>
          <a:bodyPr>
            <a:spAutoFit/>
          </a:bodyPr>
          <a:lstStyle/>
          <a:p>
            <a:pPr algn="just">
              <a:spcBef>
                <a:spcPts val="600"/>
              </a:spcBef>
              <a:spcAft>
                <a:spcPts val="600"/>
              </a:spcAft>
            </a:pPr>
            <a:r>
              <a:rPr lang="en-GB" sz="800">
                <a:solidFill>
                  <a:srgbClr val="000000"/>
                </a:solidFill>
                <a:cs typeface="Times New Roman" pitchFamily="18" charset="0"/>
              </a:rPr>
              <a:t>Base: all establishments in the EU-28. </a:t>
            </a:r>
          </a:p>
        </p:txBody>
      </p:sp>
      <p:sp>
        <p:nvSpPr>
          <p:cNvPr id="3072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a:xfrm>
            <a:off x="449263" y="2565400"/>
            <a:ext cx="7561262" cy="1089025"/>
          </a:xfrm>
        </p:spPr>
        <p:txBody>
          <a:bodyPr/>
          <a:lstStyle/>
          <a:p>
            <a:pPr algn="ctr">
              <a:buClr>
                <a:schemeClr val="bg2"/>
              </a:buClr>
            </a:pPr>
            <a:r>
              <a:rPr lang="en-GB" sz="3000" smtClean="0"/>
              <a:t>How are these risk factors managed at the workplace? </a:t>
            </a:r>
          </a:p>
          <a:p>
            <a:pPr algn="ctr">
              <a:buClr>
                <a:schemeClr val="bg2"/>
              </a:buClr>
            </a:pPr>
            <a:endParaRPr lang="en-GB" altLang="en-US" sz="3000" smtClean="0"/>
          </a:p>
        </p:txBody>
      </p:sp>
      <p:sp>
        <p:nvSpPr>
          <p:cNvPr id="32770"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nvGraphicFramePr>
        <p:xfrm>
          <a:off x="255265" y="756324"/>
          <a:ext cx="8791575" cy="5773663"/>
        </p:xfrm>
        <a:graphic>
          <a:graphicData uri="http://schemas.openxmlformats.org/drawingml/2006/chart">
            <c:chart xmlns:c="http://schemas.openxmlformats.org/drawingml/2006/chart" xmlns:r="http://schemas.openxmlformats.org/officeDocument/2006/relationships" r:id="rId3"/>
          </a:graphicData>
        </a:graphic>
      </p:graphicFrame>
      <p:sp>
        <p:nvSpPr>
          <p:cNvPr id="34818" name="Title 1"/>
          <p:cNvSpPr>
            <a:spLocks noGrp="1"/>
          </p:cNvSpPr>
          <p:nvPr>
            <p:ph type="title"/>
          </p:nvPr>
        </p:nvSpPr>
        <p:spPr>
          <a:xfrm>
            <a:off x="107950" y="735013"/>
            <a:ext cx="9144000" cy="488950"/>
          </a:xfrm>
        </p:spPr>
        <p:txBody>
          <a:bodyPr/>
          <a:lstStyle/>
          <a:p>
            <a:pPr algn="ctr"/>
            <a:r>
              <a:rPr lang="en-US" sz="1800" smtClean="0"/>
              <a:t>Workplace risk assessments carried out regularly, 2014-2019 (% estab.) </a:t>
            </a:r>
            <a:endParaRPr lang="en-GB" sz="1800" smtClean="0"/>
          </a:p>
        </p:txBody>
      </p:sp>
      <p:sp>
        <p:nvSpPr>
          <p:cNvPr id="5" name="Content Placeholder 2"/>
          <p:cNvSpPr>
            <a:spLocks noGrp="1"/>
          </p:cNvSpPr>
          <p:nvPr>
            <p:ph idx="1"/>
          </p:nvPr>
        </p:nvSpPr>
        <p:spPr>
          <a:xfrm>
            <a:off x="13658850" y="7396163"/>
            <a:ext cx="293688" cy="496887"/>
          </a:xfrm>
        </p:spPr>
        <p:txBody>
          <a:bodyPr rtlCol="0"/>
          <a:lstStyle/>
          <a:p>
            <a:pPr marL="612000" lvl="2" indent="-180000" fontAlgn="auto">
              <a:spcBef>
                <a:spcPts val="0"/>
              </a:spcBef>
              <a:spcAft>
                <a:spcPts val="0"/>
              </a:spcAft>
              <a:buFont typeface="Arial" pitchFamily="34" charset="0"/>
              <a:buChar char="−"/>
              <a:defRPr/>
            </a:pPr>
            <a:endParaRPr lang="en-GB" sz="2100" dirty="0"/>
          </a:p>
          <a:p>
            <a:pPr marL="432000" lvl="2" indent="0" fontAlgn="auto">
              <a:spcBef>
                <a:spcPts val="0"/>
              </a:spcBef>
              <a:spcAft>
                <a:spcPts val="0"/>
              </a:spcAft>
              <a:buFont typeface="Arial" pitchFamily="34" charset="0"/>
              <a:buNone/>
              <a:defRPr/>
            </a:pPr>
            <a:endParaRPr lang="en-GB" sz="21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s-ES" sz="2200" dirty="0"/>
          </a:p>
          <a:p>
            <a:pPr marL="252000" lvl="1" indent="0" fontAlgn="auto">
              <a:spcBef>
                <a:spcPts val="0"/>
              </a:spcBef>
              <a:spcAft>
                <a:spcPts val="0"/>
              </a:spcAft>
              <a:buFont typeface="Arial" pitchFamily="34" charset="0"/>
              <a:buNone/>
              <a:defRPr/>
            </a:pPr>
            <a:endParaRPr lang="es-ES" sz="2200" dirty="0"/>
          </a:p>
          <a:p>
            <a:pPr marL="252000" lvl="1" indent="0" fontAlgn="auto">
              <a:spcBef>
                <a:spcPts val="0"/>
              </a:spcBef>
              <a:spcAft>
                <a:spcPts val="0"/>
              </a:spcAft>
              <a:buFont typeface="Arial" pitchFamily="34" charset="0"/>
              <a:buNone/>
              <a:defRPr/>
            </a:pPr>
            <a:endParaRPr lang="en-GB" sz="2200" dirty="0"/>
          </a:p>
          <a:p>
            <a:pPr marL="252000" lvl="1" indent="0" fontAlgn="auto">
              <a:spcBef>
                <a:spcPts val="0"/>
              </a:spcBef>
              <a:spcAft>
                <a:spcPts val="0"/>
              </a:spcAft>
              <a:buFont typeface="Arial" pitchFamily="34" charset="0"/>
              <a:buNone/>
              <a:defRPr/>
            </a:pPr>
            <a:endParaRPr lang="en-GB" sz="2200" dirty="0"/>
          </a:p>
        </p:txBody>
      </p:sp>
      <p:grpSp>
        <p:nvGrpSpPr>
          <p:cNvPr id="34820" name="Group 3"/>
          <p:cNvGrpSpPr>
            <a:grpSpLocks/>
          </p:cNvGrpSpPr>
          <p:nvPr/>
        </p:nvGrpSpPr>
        <p:grpSpPr bwMode="auto">
          <a:xfrm>
            <a:off x="7064375" y="3238500"/>
            <a:ext cx="676275" cy="261938"/>
            <a:chOff x="6560113" y="3161362"/>
            <a:chExt cx="676183" cy="262227"/>
          </a:xfrm>
        </p:grpSpPr>
        <p:sp>
          <p:nvSpPr>
            <p:cNvPr id="34823" name="Line 6"/>
            <p:cNvSpPr>
              <a:spLocks noChangeShapeType="1"/>
            </p:cNvSpPr>
            <p:nvPr/>
          </p:nvSpPr>
          <p:spPr bwMode="auto">
            <a:xfrm flipH="1" flipV="1">
              <a:off x="6560113" y="3292476"/>
              <a:ext cx="298636" cy="0"/>
            </a:xfrm>
            <a:prstGeom prst="line">
              <a:avLst/>
            </a:prstGeom>
            <a:noFill/>
            <a:ln w="28575">
              <a:solidFill>
                <a:srgbClr val="FF0000"/>
              </a:solidFill>
              <a:round/>
              <a:headEnd/>
              <a:tailEnd type="triangle" w="med" len="med"/>
            </a:ln>
          </p:spPr>
          <p:txBody>
            <a:bodyPr anchor="ctr"/>
            <a:lstStyle/>
            <a:p>
              <a:endParaRPr lang="pt-PT"/>
            </a:p>
          </p:txBody>
        </p:sp>
        <p:pic>
          <p:nvPicPr>
            <p:cNvPr id="34824" name="Picture 7"/>
            <p:cNvPicPr>
              <a:picLocks noChangeAspect="1" noChangeArrowheads="1"/>
            </p:cNvPicPr>
            <p:nvPr/>
          </p:nvPicPr>
          <p:blipFill>
            <a:blip r:embed="rId4"/>
            <a:srcRect/>
            <a:stretch>
              <a:fillRect/>
            </a:stretch>
          </p:blipFill>
          <p:spPr bwMode="auto">
            <a:xfrm>
              <a:off x="6822865" y="3161362"/>
              <a:ext cx="413431" cy="262227"/>
            </a:xfrm>
            <a:prstGeom prst="rect">
              <a:avLst/>
            </a:prstGeom>
            <a:noFill/>
            <a:ln w="9525">
              <a:noFill/>
              <a:miter lim="800000"/>
              <a:headEnd/>
              <a:tailEnd/>
            </a:ln>
          </p:spPr>
        </p:pic>
      </p:grpSp>
      <p:sp>
        <p:nvSpPr>
          <p:cNvPr id="34821" name="Rectangle 10"/>
          <p:cNvSpPr>
            <a:spLocks noChangeArrowheads="1"/>
          </p:cNvSpPr>
          <p:nvPr/>
        </p:nvSpPr>
        <p:spPr bwMode="auto">
          <a:xfrm>
            <a:off x="7312025" y="6021388"/>
            <a:ext cx="1655763" cy="246062"/>
          </a:xfrm>
          <a:prstGeom prst="rect">
            <a:avLst/>
          </a:prstGeom>
          <a:noFill/>
          <a:ln w="9525">
            <a:noFill/>
            <a:miter lim="800000"/>
            <a:headEnd/>
            <a:tailEnd/>
          </a:ln>
        </p:spPr>
        <p:txBody>
          <a:bodyPr>
            <a:spAutoFit/>
          </a:bodyPr>
          <a:lstStyle/>
          <a:p>
            <a:pPr algn="just">
              <a:spcBef>
                <a:spcPts val="600"/>
              </a:spcBef>
              <a:spcAft>
                <a:spcPts val="600"/>
              </a:spcAft>
            </a:pPr>
            <a:r>
              <a:rPr lang="en-GB" sz="1000"/>
              <a:t>Base: all establishments.</a:t>
            </a:r>
            <a:endParaRPr lang="en-GB" sz="1000">
              <a:cs typeface="Times New Roman" pitchFamily="18" charset="0"/>
            </a:endParaRPr>
          </a:p>
        </p:txBody>
      </p:sp>
      <p:sp>
        <p:nvSpPr>
          <p:cNvPr id="34822" name="Title 1"/>
          <p:cNvSpPr txBox="1">
            <a:spLocks/>
          </p:cNvSpPr>
          <p:nvPr/>
        </p:nvSpPr>
        <p:spPr bwMode="auto">
          <a:xfrm>
            <a:off x="3175" y="-17463"/>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14312" y="980728"/>
          <a:ext cx="8715376"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6866" name="Title 1"/>
          <p:cNvSpPr>
            <a:spLocks noGrp="1"/>
          </p:cNvSpPr>
          <p:nvPr>
            <p:ph type="title"/>
          </p:nvPr>
        </p:nvSpPr>
        <p:spPr>
          <a:xfrm>
            <a:off x="28575" y="595313"/>
            <a:ext cx="9144000" cy="488950"/>
          </a:xfrm>
        </p:spPr>
        <p:txBody>
          <a:bodyPr/>
          <a:lstStyle/>
          <a:p>
            <a:pPr algn="ctr"/>
            <a:r>
              <a:rPr lang="en-US" sz="1800" smtClean="0"/>
              <a:t>Action plan and procedures against psychosocial risks</a:t>
            </a:r>
            <a:r>
              <a:rPr lang="en-GB" sz="1800" smtClean="0"/>
              <a:t>, 2019 (% establishments)</a:t>
            </a:r>
          </a:p>
        </p:txBody>
      </p:sp>
      <p:grpSp>
        <p:nvGrpSpPr>
          <p:cNvPr id="36867" name="Group 16"/>
          <p:cNvGrpSpPr>
            <a:grpSpLocks/>
          </p:cNvGrpSpPr>
          <p:nvPr/>
        </p:nvGrpSpPr>
        <p:grpSpPr bwMode="auto">
          <a:xfrm>
            <a:off x="5840413" y="2852738"/>
            <a:ext cx="387350" cy="144462"/>
            <a:chOff x="6660232" y="3161362"/>
            <a:chExt cx="676183" cy="262227"/>
          </a:xfrm>
        </p:grpSpPr>
        <p:sp>
          <p:nvSpPr>
            <p:cNvPr id="36870" name="Line 6"/>
            <p:cNvSpPr>
              <a:spLocks noChangeShapeType="1"/>
            </p:cNvSpPr>
            <p:nvPr/>
          </p:nvSpPr>
          <p:spPr bwMode="auto">
            <a:xfrm flipH="1" flipV="1">
              <a:off x="6660232" y="3292476"/>
              <a:ext cx="298636" cy="0"/>
            </a:xfrm>
            <a:prstGeom prst="line">
              <a:avLst/>
            </a:prstGeom>
            <a:noFill/>
            <a:ln w="28575">
              <a:solidFill>
                <a:srgbClr val="FF0000"/>
              </a:solidFill>
              <a:round/>
              <a:headEnd/>
              <a:tailEnd type="triangle" w="med" len="med"/>
            </a:ln>
          </p:spPr>
          <p:txBody>
            <a:bodyPr anchor="ctr"/>
            <a:lstStyle/>
            <a:p>
              <a:endParaRPr lang="pt-PT"/>
            </a:p>
          </p:txBody>
        </p:sp>
        <p:pic>
          <p:nvPicPr>
            <p:cNvPr id="36871" name="Picture 7"/>
            <p:cNvPicPr>
              <a:picLocks noChangeAspect="1" noChangeArrowheads="1"/>
            </p:cNvPicPr>
            <p:nvPr/>
          </p:nvPicPr>
          <p:blipFill>
            <a:blip r:embed="rId4"/>
            <a:srcRect/>
            <a:stretch>
              <a:fillRect/>
            </a:stretch>
          </p:blipFill>
          <p:spPr bwMode="auto">
            <a:xfrm>
              <a:off x="6922984" y="3161362"/>
              <a:ext cx="413431" cy="262227"/>
            </a:xfrm>
            <a:prstGeom prst="rect">
              <a:avLst/>
            </a:prstGeom>
            <a:noFill/>
            <a:ln w="9525">
              <a:noFill/>
              <a:miter lim="800000"/>
              <a:headEnd/>
              <a:tailEnd/>
            </a:ln>
          </p:spPr>
        </p:pic>
      </p:grpSp>
      <p:sp>
        <p:nvSpPr>
          <p:cNvPr id="36868" name="Rectangle 2"/>
          <p:cNvSpPr>
            <a:spLocks noChangeArrowheads="1"/>
          </p:cNvSpPr>
          <p:nvPr/>
        </p:nvSpPr>
        <p:spPr bwMode="auto">
          <a:xfrm>
            <a:off x="6227763" y="5373688"/>
            <a:ext cx="1657350" cy="400050"/>
          </a:xfrm>
          <a:prstGeom prst="rect">
            <a:avLst/>
          </a:prstGeom>
          <a:noFill/>
          <a:ln w="9525">
            <a:noFill/>
            <a:miter lim="800000"/>
            <a:headEnd/>
            <a:tailEnd/>
          </a:ln>
        </p:spPr>
        <p:txBody>
          <a:bodyPr>
            <a:spAutoFit/>
          </a:bodyPr>
          <a:lstStyle/>
          <a:p>
            <a:pPr algn="just">
              <a:spcBef>
                <a:spcPts val="600"/>
              </a:spcBef>
              <a:spcAft>
                <a:spcPts val="600"/>
              </a:spcAft>
            </a:pPr>
            <a:r>
              <a:rPr lang="en-GB" sz="1000"/>
              <a:t>Base: establishments with more than 19 workers.</a:t>
            </a:r>
            <a:endParaRPr lang="en-GB" sz="1000">
              <a:cs typeface="Times New Roman" pitchFamily="18" charset="0"/>
            </a:endParaRPr>
          </a:p>
        </p:txBody>
      </p:sp>
      <p:sp>
        <p:nvSpPr>
          <p:cNvPr id="36869"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1"/>
          </p:nvPr>
        </p:nvSpPr>
        <p:spPr>
          <a:xfrm>
            <a:off x="449263" y="2484438"/>
            <a:ext cx="7561262" cy="1231900"/>
          </a:xfrm>
        </p:spPr>
        <p:txBody>
          <a:bodyPr/>
          <a:lstStyle/>
          <a:p>
            <a:pPr algn="ctr">
              <a:buClr>
                <a:schemeClr val="bg2"/>
              </a:buClr>
            </a:pPr>
            <a:r>
              <a:rPr lang="en-GB" sz="3000" smtClean="0"/>
              <a:t>What motivates enterprises </a:t>
            </a:r>
          </a:p>
          <a:p>
            <a:pPr algn="ctr">
              <a:buClr>
                <a:schemeClr val="bg2"/>
              </a:buClr>
            </a:pPr>
            <a:r>
              <a:rPr lang="en-GB" sz="3000" smtClean="0"/>
              <a:t>to manage risks?</a:t>
            </a:r>
          </a:p>
          <a:p>
            <a:pPr algn="ctr">
              <a:buClr>
                <a:schemeClr val="bg2"/>
              </a:buClr>
            </a:pPr>
            <a:endParaRPr lang="en-GB" altLang="en-US" sz="3000" smtClean="0"/>
          </a:p>
        </p:txBody>
      </p:sp>
      <p:sp>
        <p:nvSpPr>
          <p:cNvPr id="3891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525" y="820738"/>
            <a:ext cx="9144000" cy="490537"/>
          </a:xfrm>
        </p:spPr>
        <p:txBody>
          <a:bodyPr/>
          <a:lstStyle/>
          <a:p>
            <a:pPr algn="ctr"/>
            <a:r>
              <a:rPr lang="en-US" sz="1800" smtClean="0"/>
              <a:t>Major reasons for addressing health and safety, 2014- 2019 (% estab., EU-28)</a:t>
            </a:r>
            <a:endParaRPr lang="en-GB" sz="1800" smtClean="0"/>
          </a:p>
        </p:txBody>
      </p:sp>
      <p:sp>
        <p:nvSpPr>
          <p:cNvPr id="40962" name="Rectangle 2"/>
          <p:cNvSpPr>
            <a:spLocks noChangeArrowheads="1"/>
          </p:cNvSpPr>
          <p:nvPr/>
        </p:nvSpPr>
        <p:spPr bwMode="auto">
          <a:xfrm>
            <a:off x="611188" y="5919788"/>
            <a:ext cx="7561262" cy="246062"/>
          </a:xfrm>
          <a:prstGeom prst="rect">
            <a:avLst/>
          </a:prstGeom>
          <a:noFill/>
          <a:ln w="9525">
            <a:noFill/>
            <a:miter lim="800000"/>
            <a:headEnd/>
            <a:tailEnd/>
          </a:ln>
        </p:spPr>
        <p:txBody>
          <a:bodyPr>
            <a:spAutoFit/>
          </a:bodyPr>
          <a:lstStyle/>
          <a:p>
            <a:pPr algn="just">
              <a:spcBef>
                <a:spcPts val="600"/>
              </a:spcBef>
              <a:spcAft>
                <a:spcPts val="600"/>
              </a:spcAft>
            </a:pPr>
            <a:r>
              <a:rPr lang="en-GB" sz="1000">
                <a:cs typeface="Times New Roman" pitchFamily="18" charset="0"/>
              </a:rPr>
              <a:t>Base: all establishments in the EU-28.  </a:t>
            </a:r>
          </a:p>
        </p:txBody>
      </p:sp>
      <p:graphicFrame>
        <p:nvGraphicFramePr>
          <p:cNvPr id="7" name="Chart 6"/>
          <p:cNvGraphicFramePr>
            <a:graphicFrameLocks/>
          </p:cNvGraphicFramePr>
          <p:nvPr/>
        </p:nvGraphicFramePr>
        <p:xfrm>
          <a:off x="323528" y="1433681"/>
          <a:ext cx="8115622"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096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620713"/>
            <a:ext cx="9144000" cy="488950"/>
          </a:xfrm>
        </p:spPr>
        <p:txBody>
          <a:bodyPr/>
          <a:lstStyle/>
          <a:p>
            <a:pPr algn="ctr"/>
            <a:r>
              <a:rPr lang="en-US" sz="1800" smtClean="0"/>
              <a:t>Visit from labour inspectorate in the 3 years prior to the survey, 14-19 (% estab.)</a:t>
            </a:r>
            <a:endParaRPr lang="en-GB" sz="1800" smtClean="0"/>
          </a:p>
        </p:txBody>
      </p:sp>
      <p:sp>
        <p:nvSpPr>
          <p:cNvPr id="43010" name="Rectangle 2"/>
          <p:cNvSpPr>
            <a:spLocks noChangeArrowheads="1"/>
          </p:cNvSpPr>
          <p:nvPr/>
        </p:nvSpPr>
        <p:spPr bwMode="auto">
          <a:xfrm>
            <a:off x="1589088" y="6308725"/>
            <a:ext cx="7559675" cy="246063"/>
          </a:xfrm>
          <a:prstGeom prst="rect">
            <a:avLst/>
          </a:prstGeom>
          <a:noFill/>
          <a:ln w="9525">
            <a:noFill/>
            <a:miter lim="800000"/>
            <a:headEnd/>
            <a:tailEnd/>
          </a:ln>
        </p:spPr>
        <p:txBody>
          <a:bodyPr>
            <a:spAutoFit/>
          </a:bodyPr>
          <a:lstStyle/>
          <a:p>
            <a:pPr algn="just">
              <a:spcBef>
                <a:spcPts val="600"/>
              </a:spcBef>
              <a:spcAft>
                <a:spcPts val="600"/>
              </a:spcAft>
            </a:pPr>
            <a:r>
              <a:rPr lang="en-GB" sz="1000">
                <a:cs typeface="Times New Roman" pitchFamily="18" charset="0"/>
              </a:rPr>
              <a:t>Base: all establishments.  </a:t>
            </a:r>
          </a:p>
        </p:txBody>
      </p:sp>
      <p:graphicFrame>
        <p:nvGraphicFramePr>
          <p:cNvPr id="5" name="Chart 4"/>
          <p:cNvGraphicFramePr>
            <a:graphicFrameLocks/>
          </p:cNvGraphicFramePr>
          <p:nvPr/>
        </p:nvGraphicFramePr>
        <p:xfrm>
          <a:off x="467544" y="1038440"/>
          <a:ext cx="8064896" cy="5702927"/>
        </p:xfrm>
        <a:graphic>
          <a:graphicData uri="http://schemas.openxmlformats.org/drawingml/2006/chart">
            <c:chart xmlns:c="http://schemas.openxmlformats.org/drawingml/2006/chart" xmlns:r="http://schemas.openxmlformats.org/officeDocument/2006/relationships" r:id="rId3"/>
          </a:graphicData>
        </a:graphic>
      </p:graphicFrame>
      <p:sp>
        <p:nvSpPr>
          <p:cNvPr id="43012"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285750" y="1412875"/>
            <a:ext cx="8572500" cy="3624263"/>
          </a:xfrm>
          <a:prstGeom prst="rect">
            <a:avLst/>
          </a:prstGeom>
          <a:noFill/>
        </p:spPr>
        <p:txBody>
          <a:bodyPr>
            <a:spAutoFit/>
          </a:bodyPr>
          <a:lstStyle/>
          <a:p>
            <a:pPr defTabSz="685800" eaLnBrk="0" hangingPunct="0">
              <a:defRPr/>
            </a:pPr>
            <a:endParaRPr lang="en-US" altLang="x-none" sz="1350" b="1" dirty="0">
              <a:solidFill>
                <a:srgbClr val="FF0000"/>
              </a:solidFill>
              <a:latin typeface="+mn-lt"/>
              <a:ea typeface="Times New Roman" panose="02020603050405020304" pitchFamily="18" charset="0"/>
              <a:cs typeface="Arial" panose="020B0604020202020204" pitchFamily="34" charset="0"/>
            </a:endParaRPr>
          </a:p>
          <a:p>
            <a:pPr eaLnBrk="0" hangingPunct="0">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WORLDWIDE</a:t>
            </a: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More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than</a:t>
            </a:r>
            <a:r>
              <a:rPr lang="fr-BE" altLang="x-none" sz="2400" b="1" dirty="0">
                <a:solidFill>
                  <a:schemeClr val="accent1">
                    <a:lumMod val="75000"/>
                  </a:schemeClr>
                </a:solidFill>
                <a:latin typeface="Calibri" panose="020F0502020204030204" pitchFamily="34" charset="0"/>
                <a:cs typeface="Calibri" panose="020F0502020204030204" pitchFamily="34" charset="0"/>
              </a:rPr>
              <a:t> 340 million accidents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each</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year</a:t>
            </a: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More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than</a:t>
            </a:r>
            <a:r>
              <a:rPr lang="fr-BE" altLang="x-none" sz="2400" b="1" dirty="0">
                <a:solidFill>
                  <a:schemeClr val="accent1">
                    <a:lumMod val="75000"/>
                  </a:schemeClr>
                </a:solidFill>
                <a:latin typeface="Calibri" panose="020F0502020204030204" pitchFamily="34" charset="0"/>
                <a:cs typeface="Calibri" panose="020F0502020204030204" pitchFamily="34" charset="0"/>
              </a:rPr>
              <a:t> 360 000 fatal accidents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each</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year</a:t>
            </a: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2.4 million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deaths</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because</a:t>
            </a:r>
            <a:r>
              <a:rPr lang="fr-BE" altLang="x-none" sz="2400" b="1" dirty="0">
                <a:solidFill>
                  <a:schemeClr val="accent1">
                    <a:lumMod val="75000"/>
                  </a:schemeClr>
                </a:solidFill>
                <a:latin typeface="Calibri" panose="020F0502020204030204" pitchFamily="34" charset="0"/>
                <a:cs typeface="Calibri" panose="020F0502020204030204" pitchFamily="34" charset="0"/>
              </a:rPr>
              <a:t> of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harmful</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working</a:t>
            </a:r>
            <a:r>
              <a:rPr lang="fr-BE" altLang="x-none" sz="2400" b="1" dirty="0">
                <a:solidFill>
                  <a:schemeClr val="accent1">
                    <a:lumMod val="75000"/>
                  </a:schemeClr>
                </a:solidFill>
                <a:latin typeface="Calibri" panose="020F0502020204030204" pitchFamily="34" charset="0"/>
                <a:cs typeface="Calibri" panose="020F0502020204030204" pitchFamily="34" charset="0"/>
              </a:rPr>
              <a:t> conditions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annually</a:t>
            </a:r>
            <a:endPar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marL="214313" indent="-214313" eaLnBrk="0" hangingPunct="0">
              <a:buFont typeface="Arial" panose="020B0604020202020204" pitchFamily="34" charset="0"/>
              <a:buChar char="•"/>
              <a:defRPr/>
            </a:pPr>
            <a:endParaRPr lang="fr-BE" altLang="x-none" sz="2400" dirty="0">
              <a:solidFill>
                <a:schemeClr val="accent1">
                  <a:lumMod val="75000"/>
                </a:schemeClr>
              </a:solidFill>
              <a:latin typeface="Calibri" panose="020F0502020204030204" pitchFamily="34" charset="0"/>
              <a:cs typeface="Calibri" panose="020F0502020204030204" pitchFamily="34" charset="0"/>
            </a:endParaRPr>
          </a:p>
        </p:txBody>
      </p:sp>
      <p:sp>
        <p:nvSpPr>
          <p:cNvPr id="17410" name="Title 1"/>
          <p:cNvSpPr txBox="1">
            <a:spLocks/>
          </p:cNvSpPr>
          <p:nvPr/>
        </p:nvSpPr>
        <p:spPr bwMode="auto">
          <a:xfrm>
            <a:off x="15875" y="23813"/>
            <a:ext cx="9144000" cy="620712"/>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Most buring issues in OHS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cover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body" idx="1"/>
          </p:nvPr>
        </p:nvSpPr>
        <p:spPr>
          <a:xfrm>
            <a:off x="449263" y="2268538"/>
            <a:ext cx="7561262" cy="1231900"/>
          </a:xfrm>
        </p:spPr>
        <p:txBody>
          <a:bodyPr/>
          <a:lstStyle/>
          <a:p>
            <a:pPr algn="ctr">
              <a:buClr>
                <a:schemeClr val="bg2"/>
              </a:buClr>
            </a:pPr>
            <a:r>
              <a:rPr lang="en-GB" sz="3000" smtClean="0"/>
              <a:t>Why do some enterprises </a:t>
            </a:r>
          </a:p>
          <a:p>
            <a:pPr algn="ctr">
              <a:buClr>
                <a:schemeClr val="bg2"/>
              </a:buClr>
            </a:pPr>
            <a:r>
              <a:rPr lang="en-GB" sz="3000" smtClean="0"/>
              <a:t>not manage risks? </a:t>
            </a:r>
          </a:p>
          <a:p>
            <a:pPr algn="ctr">
              <a:buClr>
                <a:schemeClr val="bg2"/>
              </a:buClr>
            </a:pPr>
            <a:endParaRPr lang="en-GB" altLang="en-US" sz="3000" smtClean="0"/>
          </a:p>
        </p:txBody>
      </p:sp>
      <p:sp>
        <p:nvSpPr>
          <p:cNvPr id="45058"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692150"/>
            <a:ext cx="9144000" cy="490538"/>
          </a:xfrm>
        </p:spPr>
        <p:txBody>
          <a:bodyPr/>
          <a:lstStyle/>
          <a:p>
            <a:pPr algn="ctr"/>
            <a:r>
              <a:rPr lang="en-US" sz="1700" smtClean="0"/>
              <a:t>Why workplace risk assessments are not carried out regularly, 14- 19 (% estab., EU-28)</a:t>
            </a:r>
            <a:endParaRPr lang="en-GB" sz="1700" smtClean="0"/>
          </a:p>
        </p:txBody>
      </p:sp>
      <p:sp>
        <p:nvSpPr>
          <p:cNvPr id="47106" name="Rectangle 2"/>
          <p:cNvSpPr>
            <a:spLocks noChangeArrowheads="1"/>
          </p:cNvSpPr>
          <p:nvPr/>
        </p:nvSpPr>
        <p:spPr bwMode="auto">
          <a:xfrm>
            <a:off x="620713" y="5908675"/>
            <a:ext cx="7561262" cy="247650"/>
          </a:xfrm>
          <a:prstGeom prst="rect">
            <a:avLst/>
          </a:prstGeom>
          <a:noFill/>
          <a:ln w="9525">
            <a:noFill/>
            <a:miter lim="800000"/>
            <a:headEnd/>
            <a:tailEnd/>
          </a:ln>
        </p:spPr>
        <p:txBody>
          <a:bodyPr>
            <a:spAutoFit/>
          </a:bodyPr>
          <a:lstStyle/>
          <a:p>
            <a:pPr algn="just">
              <a:spcBef>
                <a:spcPts val="600"/>
              </a:spcBef>
              <a:spcAft>
                <a:spcPts val="600"/>
              </a:spcAft>
            </a:pPr>
            <a:r>
              <a:rPr lang="en-GB" sz="1000">
                <a:cs typeface="Times New Roman" pitchFamily="18" charset="0"/>
              </a:rPr>
              <a:t>Base: establishments in the EU-28 that do not carry out risk assessments regularly.  </a:t>
            </a:r>
          </a:p>
        </p:txBody>
      </p:sp>
      <p:graphicFrame>
        <p:nvGraphicFramePr>
          <p:cNvPr id="8" name="Chart 7"/>
          <p:cNvGraphicFramePr>
            <a:graphicFrameLocks/>
          </p:cNvGraphicFramePr>
          <p:nvPr/>
        </p:nvGraphicFramePr>
        <p:xfrm>
          <a:off x="637269" y="1272542"/>
          <a:ext cx="748883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849313"/>
            <a:ext cx="9144000" cy="490537"/>
          </a:xfrm>
        </p:spPr>
        <p:txBody>
          <a:bodyPr/>
          <a:lstStyle/>
          <a:p>
            <a:pPr algn="ctr"/>
            <a:r>
              <a:rPr lang="en-US" sz="1800" smtClean="0"/>
              <a:t>Major difficulties for addressing health and safety, 2014- 2019 (% estab., EU-28)</a:t>
            </a:r>
            <a:endParaRPr lang="en-GB" sz="1800" smtClean="0"/>
          </a:p>
        </p:txBody>
      </p:sp>
      <p:sp>
        <p:nvSpPr>
          <p:cNvPr id="49154" name="Content Placeholder 2"/>
          <p:cNvSpPr>
            <a:spLocks noGrp="1"/>
          </p:cNvSpPr>
          <p:nvPr>
            <p:ph idx="1"/>
          </p:nvPr>
        </p:nvSpPr>
        <p:spPr>
          <a:xfrm>
            <a:off x="179388" y="981075"/>
            <a:ext cx="8569325" cy="5327650"/>
          </a:xfrm>
        </p:spPr>
        <p:txBody>
          <a:bodyPr/>
          <a:lstStyle/>
          <a:p>
            <a:pPr marL="431800" lvl="2" indent="0">
              <a:buFont typeface="Arial" charset="0"/>
              <a:buNone/>
            </a:pPr>
            <a:endParaRPr lang="en-GB" sz="2100" smtClean="0"/>
          </a:p>
          <a:p>
            <a:pPr marL="431800" lvl="2" indent="0">
              <a:buFont typeface="Arial" charset="0"/>
              <a:buNone/>
            </a:pPr>
            <a:endParaRPr lang="en-GB" sz="21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s-ES" sz="2200" smtClean="0"/>
          </a:p>
          <a:p>
            <a:pPr marL="250825" lvl="1" indent="0">
              <a:buFont typeface="Arial" charset="0"/>
              <a:buNone/>
            </a:pPr>
            <a:endParaRPr lang="es-ES" sz="2200" smtClean="0"/>
          </a:p>
          <a:p>
            <a:pPr marL="250825" lvl="1" indent="0">
              <a:buFont typeface="Arial" charset="0"/>
              <a:buNone/>
            </a:pPr>
            <a:endParaRPr lang="en-GB" sz="2200" smtClean="0"/>
          </a:p>
          <a:p>
            <a:pPr marL="250825" lvl="1" indent="0">
              <a:buFont typeface="Arial" charset="0"/>
              <a:buNone/>
            </a:pPr>
            <a:endParaRPr lang="en-GB" sz="2200" smtClean="0"/>
          </a:p>
        </p:txBody>
      </p:sp>
      <p:sp>
        <p:nvSpPr>
          <p:cNvPr id="49155" name="Rectangle 2"/>
          <p:cNvSpPr>
            <a:spLocks noChangeArrowheads="1"/>
          </p:cNvSpPr>
          <p:nvPr/>
        </p:nvSpPr>
        <p:spPr bwMode="auto">
          <a:xfrm>
            <a:off x="611188" y="5919788"/>
            <a:ext cx="7561262" cy="246062"/>
          </a:xfrm>
          <a:prstGeom prst="rect">
            <a:avLst/>
          </a:prstGeom>
          <a:noFill/>
          <a:ln w="9525">
            <a:noFill/>
            <a:miter lim="800000"/>
            <a:headEnd/>
            <a:tailEnd/>
          </a:ln>
        </p:spPr>
        <p:txBody>
          <a:bodyPr>
            <a:spAutoFit/>
          </a:bodyPr>
          <a:lstStyle/>
          <a:p>
            <a:pPr algn="just">
              <a:spcBef>
                <a:spcPts val="600"/>
              </a:spcBef>
              <a:spcAft>
                <a:spcPts val="600"/>
              </a:spcAft>
            </a:pPr>
            <a:r>
              <a:rPr lang="en-GB" sz="1000">
                <a:cs typeface="Times New Roman" pitchFamily="18" charset="0"/>
              </a:rPr>
              <a:t>Base: all establishments in the EU-28.  </a:t>
            </a:r>
          </a:p>
        </p:txBody>
      </p:sp>
      <p:graphicFrame>
        <p:nvGraphicFramePr>
          <p:cNvPr id="6" name="Chart 5"/>
          <p:cNvGraphicFramePr>
            <a:graphicFrameLocks/>
          </p:cNvGraphicFramePr>
          <p:nvPr/>
        </p:nvGraphicFramePr>
        <p:xfrm>
          <a:off x="323528" y="1361673"/>
          <a:ext cx="811562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395536" y="977547"/>
          <a:ext cx="7375918" cy="5692825"/>
        </p:xfrm>
        <a:graphic>
          <a:graphicData uri="http://schemas.openxmlformats.org/drawingml/2006/chart">
            <c:chart xmlns:c="http://schemas.openxmlformats.org/drawingml/2006/chart" xmlns:r="http://schemas.openxmlformats.org/officeDocument/2006/relationships" r:id="rId3"/>
          </a:graphicData>
        </a:graphic>
      </p:graphicFrame>
      <p:sp>
        <p:nvSpPr>
          <p:cNvPr id="51202" name="Title 1"/>
          <p:cNvSpPr>
            <a:spLocks noGrp="1"/>
          </p:cNvSpPr>
          <p:nvPr>
            <p:ph type="title"/>
          </p:nvPr>
        </p:nvSpPr>
        <p:spPr>
          <a:xfrm>
            <a:off x="0" y="620713"/>
            <a:ext cx="9144000" cy="490537"/>
          </a:xfrm>
        </p:spPr>
        <p:txBody>
          <a:bodyPr/>
          <a:lstStyle/>
          <a:p>
            <a:pPr algn="ctr"/>
            <a:r>
              <a:rPr lang="en-US" altLang="en-US" sz="1700" smtClean="0"/>
              <a:t>Legal obligations as a major difficulty in addressing H&amp;S 14-19 (% establishments</a:t>
            </a:r>
            <a:endParaRPr lang="en-GB" altLang="en-US" sz="1700" smtClean="0">
              <a:solidFill>
                <a:srgbClr val="FF0000"/>
              </a:solidFill>
            </a:endParaRPr>
          </a:p>
        </p:txBody>
      </p:sp>
      <p:grpSp>
        <p:nvGrpSpPr>
          <p:cNvPr id="51203" name="Group 7"/>
          <p:cNvGrpSpPr>
            <a:grpSpLocks/>
          </p:cNvGrpSpPr>
          <p:nvPr/>
        </p:nvGrpSpPr>
        <p:grpSpPr bwMode="auto">
          <a:xfrm>
            <a:off x="4341813" y="2133600"/>
            <a:ext cx="460375" cy="171450"/>
            <a:chOff x="6660232" y="3161362"/>
            <a:chExt cx="676183" cy="262227"/>
          </a:xfrm>
        </p:grpSpPr>
        <p:sp>
          <p:nvSpPr>
            <p:cNvPr id="51205" name="Line 6"/>
            <p:cNvSpPr>
              <a:spLocks noChangeShapeType="1"/>
            </p:cNvSpPr>
            <p:nvPr/>
          </p:nvSpPr>
          <p:spPr bwMode="auto">
            <a:xfrm flipH="1" flipV="1">
              <a:off x="6660232" y="3292476"/>
              <a:ext cx="298636" cy="0"/>
            </a:xfrm>
            <a:prstGeom prst="line">
              <a:avLst/>
            </a:prstGeom>
            <a:noFill/>
            <a:ln w="28575">
              <a:solidFill>
                <a:srgbClr val="FF0000"/>
              </a:solidFill>
              <a:round/>
              <a:headEnd/>
              <a:tailEnd type="triangle" w="med" len="med"/>
            </a:ln>
          </p:spPr>
          <p:txBody>
            <a:bodyPr anchor="ctr"/>
            <a:lstStyle/>
            <a:p>
              <a:endParaRPr lang="pt-PT"/>
            </a:p>
          </p:txBody>
        </p:sp>
        <p:pic>
          <p:nvPicPr>
            <p:cNvPr id="51206" name="Picture 7"/>
            <p:cNvPicPr>
              <a:picLocks noChangeAspect="1" noChangeArrowheads="1"/>
            </p:cNvPicPr>
            <p:nvPr/>
          </p:nvPicPr>
          <p:blipFill>
            <a:blip r:embed="rId4"/>
            <a:srcRect/>
            <a:stretch>
              <a:fillRect/>
            </a:stretch>
          </p:blipFill>
          <p:spPr bwMode="auto">
            <a:xfrm>
              <a:off x="6922984" y="3161362"/>
              <a:ext cx="413431" cy="262227"/>
            </a:xfrm>
            <a:prstGeom prst="rect">
              <a:avLst/>
            </a:prstGeom>
            <a:noFill/>
            <a:ln w="9525">
              <a:noFill/>
              <a:miter lim="800000"/>
              <a:headEnd/>
              <a:tailEnd/>
            </a:ln>
          </p:spPr>
        </p:pic>
      </p:grpSp>
      <p:sp>
        <p:nvSpPr>
          <p:cNvPr id="5120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0" y="563563"/>
            <a:ext cx="9144000" cy="488950"/>
          </a:xfrm>
        </p:spPr>
        <p:txBody>
          <a:bodyPr/>
          <a:lstStyle/>
          <a:p>
            <a:pPr algn="ctr"/>
            <a:r>
              <a:rPr lang="en-GB" sz="1800" smtClean="0"/>
              <a:t>Are PSRs easier or more difficult to address than other risks? 2019 </a:t>
            </a:r>
            <a:r>
              <a:rPr lang="en-GB" sz="1800" b="0" smtClean="0"/>
              <a:t>(% est.)</a:t>
            </a:r>
            <a:endParaRPr lang="en-GB" sz="1800" b="0" smtClean="0">
              <a:solidFill>
                <a:srgbClr val="FF0000"/>
              </a:solidFill>
            </a:endParaRPr>
          </a:p>
        </p:txBody>
      </p:sp>
      <p:sp>
        <p:nvSpPr>
          <p:cNvPr id="53250" name="Content Placeholder 2"/>
          <p:cNvSpPr>
            <a:spLocks noGrp="1"/>
          </p:cNvSpPr>
          <p:nvPr>
            <p:ph idx="1"/>
          </p:nvPr>
        </p:nvSpPr>
        <p:spPr>
          <a:xfrm>
            <a:off x="179388" y="981075"/>
            <a:ext cx="8785225" cy="5327650"/>
          </a:xfrm>
        </p:spPr>
        <p:txBody>
          <a:bodyPr/>
          <a:lstStyle/>
          <a:p>
            <a:pPr marL="431800" lvl="2" indent="0">
              <a:buFont typeface="Arial" charset="0"/>
              <a:buNone/>
            </a:pPr>
            <a:endParaRPr lang="en-GB" sz="2100" smtClean="0"/>
          </a:p>
          <a:p>
            <a:pPr marL="431800" lvl="2" indent="0">
              <a:buFont typeface="Arial" charset="0"/>
              <a:buNone/>
            </a:pPr>
            <a:endParaRPr lang="en-GB" sz="21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p:txBody>
      </p:sp>
      <p:sp>
        <p:nvSpPr>
          <p:cNvPr id="53251" name="Rectangle 2"/>
          <p:cNvSpPr>
            <a:spLocks noChangeArrowheads="1"/>
          </p:cNvSpPr>
          <p:nvPr/>
        </p:nvSpPr>
        <p:spPr bwMode="auto">
          <a:xfrm>
            <a:off x="1403350" y="6237288"/>
            <a:ext cx="5976938" cy="215900"/>
          </a:xfrm>
          <a:prstGeom prst="rect">
            <a:avLst/>
          </a:prstGeom>
          <a:noFill/>
          <a:ln w="9525">
            <a:noFill/>
            <a:miter lim="800000"/>
            <a:headEnd/>
            <a:tailEnd/>
          </a:ln>
        </p:spPr>
        <p:txBody>
          <a:bodyPr>
            <a:spAutoFit/>
          </a:bodyPr>
          <a:lstStyle/>
          <a:p>
            <a:pPr algn="just">
              <a:spcBef>
                <a:spcPts val="600"/>
              </a:spcBef>
              <a:spcAft>
                <a:spcPts val="600"/>
              </a:spcAft>
            </a:pPr>
            <a:r>
              <a:rPr lang="en-GB" sz="800">
                <a:solidFill>
                  <a:srgbClr val="000000"/>
                </a:solidFill>
              </a:rPr>
              <a:t>Base: establishments in all 33 countries that report at least one psychosocial risk factor to be present in their establishments. </a:t>
            </a:r>
            <a:endParaRPr lang="en-GB" sz="800">
              <a:solidFill>
                <a:srgbClr val="000000"/>
              </a:solidFill>
              <a:cs typeface="Times New Roman" pitchFamily="18" charset="0"/>
            </a:endParaRPr>
          </a:p>
        </p:txBody>
      </p:sp>
      <p:graphicFrame>
        <p:nvGraphicFramePr>
          <p:cNvPr id="7" name="Chart 6"/>
          <p:cNvGraphicFramePr>
            <a:graphicFrameLocks/>
          </p:cNvGraphicFramePr>
          <p:nvPr/>
        </p:nvGraphicFramePr>
        <p:xfrm>
          <a:off x="450000" y="944434"/>
          <a:ext cx="7902420" cy="5401180"/>
        </p:xfrm>
        <a:graphic>
          <a:graphicData uri="http://schemas.openxmlformats.org/drawingml/2006/chart">
            <c:chart xmlns:c="http://schemas.openxmlformats.org/drawingml/2006/chart" xmlns:r="http://schemas.openxmlformats.org/officeDocument/2006/relationships" r:id="rId3"/>
          </a:graphicData>
        </a:graphic>
      </p:graphicFrame>
      <p:grpSp>
        <p:nvGrpSpPr>
          <p:cNvPr id="53253" name="Group 7"/>
          <p:cNvGrpSpPr>
            <a:grpSpLocks/>
          </p:cNvGrpSpPr>
          <p:nvPr/>
        </p:nvGrpSpPr>
        <p:grpSpPr bwMode="auto">
          <a:xfrm>
            <a:off x="8143875" y="2781300"/>
            <a:ext cx="388938" cy="142875"/>
            <a:chOff x="4984" y="1911"/>
            <a:chExt cx="409" cy="158"/>
          </a:xfrm>
        </p:grpSpPr>
        <p:sp>
          <p:nvSpPr>
            <p:cNvPr id="53255" name="Line 6"/>
            <p:cNvSpPr>
              <a:spLocks noChangeShapeType="1"/>
            </p:cNvSpPr>
            <p:nvPr/>
          </p:nvSpPr>
          <p:spPr bwMode="auto">
            <a:xfrm flipH="1" flipV="1">
              <a:off x="4984" y="1998"/>
              <a:ext cx="314" cy="0"/>
            </a:xfrm>
            <a:prstGeom prst="line">
              <a:avLst/>
            </a:prstGeom>
            <a:noFill/>
            <a:ln w="28575">
              <a:solidFill>
                <a:srgbClr val="FF0000"/>
              </a:solidFill>
              <a:round/>
              <a:headEnd/>
              <a:tailEnd type="triangle" w="med" len="med"/>
            </a:ln>
          </p:spPr>
          <p:txBody>
            <a:bodyPr anchor="ctr"/>
            <a:lstStyle/>
            <a:p>
              <a:endParaRPr lang="pt-PT"/>
            </a:p>
          </p:txBody>
        </p:sp>
        <p:pic>
          <p:nvPicPr>
            <p:cNvPr id="53256" name="Picture 7"/>
            <p:cNvPicPr>
              <a:picLocks noChangeAspect="1" noChangeArrowheads="1"/>
            </p:cNvPicPr>
            <p:nvPr/>
          </p:nvPicPr>
          <p:blipFill>
            <a:blip r:embed="rId4"/>
            <a:srcRect/>
            <a:stretch>
              <a:fillRect/>
            </a:stretch>
          </p:blipFill>
          <p:spPr bwMode="auto">
            <a:xfrm>
              <a:off x="5155" y="1911"/>
              <a:ext cx="238" cy="158"/>
            </a:xfrm>
            <a:prstGeom prst="rect">
              <a:avLst/>
            </a:prstGeom>
            <a:noFill/>
            <a:ln w="9525">
              <a:noFill/>
              <a:miter lim="800000"/>
              <a:headEnd/>
              <a:tailEnd/>
            </a:ln>
          </p:spPr>
        </p:pic>
      </p:grpSp>
      <p:sp>
        <p:nvSpPr>
          <p:cNvPr id="5325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0" y="736600"/>
            <a:ext cx="9144000" cy="488950"/>
          </a:xfrm>
        </p:spPr>
        <p:txBody>
          <a:bodyPr/>
          <a:lstStyle/>
          <a:p>
            <a:pPr algn="ctr"/>
            <a:r>
              <a:rPr lang="en-GB" sz="1800" smtClean="0"/>
              <a:t>Difficulties in addressing PSRs by establishment size, 2019 </a:t>
            </a:r>
            <a:r>
              <a:rPr lang="en-GB" sz="1800" b="0" smtClean="0"/>
              <a:t>(% establishments)</a:t>
            </a:r>
            <a:endParaRPr lang="en-GB" sz="1800" b="0" smtClean="0">
              <a:solidFill>
                <a:srgbClr val="FF0000"/>
              </a:solidFill>
            </a:endParaRPr>
          </a:p>
        </p:txBody>
      </p:sp>
      <p:sp>
        <p:nvSpPr>
          <p:cNvPr id="55298" name="Content Placeholder 2"/>
          <p:cNvSpPr>
            <a:spLocks noGrp="1"/>
          </p:cNvSpPr>
          <p:nvPr>
            <p:ph idx="1"/>
          </p:nvPr>
        </p:nvSpPr>
        <p:spPr>
          <a:xfrm>
            <a:off x="179388" y="981075"/>
            <a:ext cx="8785225" cy="5327650"/>
          </a:xfrm>
        </p:spPr>
        <p:txBody>
          <a:bodyPr/>
          <a:lstStyle/>
          <a:p>
            <a:pPr marL="431800" lvl="2" indent="0">
              <a:buFont typeface="Arial" charset="0"/>
              <a:buNone/>
            </a:pPr>
            <a:endParaRPr lang="en-GB" sz="2100" smtClean="0"/>
          </a:p>
          <a:p>
            <a:pPr marL="431800" lvl="2" indent="0">
              <a:buFont typeface="Arial" charset="0"/>
              <a:buNone/>
            </a:pPr>
            <a:endParaRPr lang="en-GB" sz="21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p:txBody>
      </p:sp>
      <p:sp>
        <p:nvSpPr>
          <p:cNvPr id="55299" name="Rectangle 2"/>
          <p:cNvSpPr>
            <a:spLocks noChangeArrowheads="1"/>
          </p:cNvSpPr>
          <p:nvPr/>
        </p:nvSpPr>
        <p:spPr bwMode="auto">
          <a:xfrm>
            <a:off x="792163" y="5949950"/>
            <a:ext cx="7559675" cy="400050"/>
          </a:xfrm>
          <a:prstGeom prst="rect">
            <a:avLst/>
          </a:prstGeom>
          <a:noFill/>
          <a:ln w="9525">
            <a:noFill/>
            <a:miter lim="800000"/>
            <a:headEnd/>
            <a:tailEnd/>
          </a:ln>
        </p:spPr>
        <p:txBody>
          <a:bodyPr>
            <a:spAutoFit/>
          </a:bodyPr>
          <a:lstStyle/>
          <a:p>
            <a:pPr algn="just">
              <a:spcBef>
                <a:spcPts val="600"/>
              </a:spcBef>
              <a:spcAft>
                <a:spcPts val="600"/>
              </a:spcAft>
            </a:pPr>
            <a:r>
              <a:rPr lang="en-GB" sz="1000">
                <a:solidFill>
                  <a:srgbClr val="000000"/>
                </a:solidFill>
              </a:rPr>
              <a:t>Base: establishments in all 33 countries that report at least one psychosocial risk factor to be present in their establishments and that consider them to be more difficult to address than others. </a:t>
            </a:r>
            <a:endParaRPr lang="en-GB" sz="1000">
              <a:solidFill>
                <a:srgbClr val="000000"/>
              </a:solidFill>
              <a:cs typeface="Times New Roman" pitchFamily="18" charset="0"/>
            </a:endParaRPr>
          </a:p>
        </p:txBody>
      </p:sp>
      <p:graphicFrame>
        <p:nvGraphicFramePr>
          <p:cNvPr id="6" name="Chart 5"/>
          <p:cNvGraphicFramePr>
            <a:graphicFrameLocks/>
          </p:cNvGraphicFramePr>
          <p:nvPr/>
        </p:nvGraphicFramePr>
        <p:xfrm>
          <a:off x="450000" y="1388320"/>
          <a:ext cx="8010432" cy="4513408"/>
        </p:xfrm>
        <a:graphic>
          <a:graphicData uri="http://schemas.openxmlformats.org/drawingml/2006/chart">
            <c:chart xmlns:c="http://schemas.openxmlformats.org/drawingml/2006/chart" xmlns:r="http://schemas.openxmlformats.org/officeDocument/2006/relationships" r:id="rId3"/>
          </a:graphicData>
        </a:graphic>
      </p:graphicFrame>
      <p:sp>
        <p:nvSpPr>
          <p:cNvPr id="55301"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449263" y="2052638"/>
            <a:ext cx="7561262" cy="1231900"/>
          </a:xfrm>
        </p:spPr>
        <p:txBody>
          <a:bodyPr rtlCol="0">
            <a:normAutofit fontScale="92500"/>
          </a:bodyPr>
          <a:lstStyle/>
          <a:p>
            <a:pPr marL="252000" indent="-252000" algn="ctr" fontAlgn="auto">
              <a:spcAft>
                <a:spcPts val="0"/>
              </a:spcAft>
              <a:buClr>
                <a:schemeClr val="bg2"/>
              </a:buClr>
              <a:defRPr/>
            </a:pPr>
            <a:r>
              <a:rPr lang="en-GB" sz="3000" dirty="0"/>
              <a:t>Do workers have a say </a:t>
            </a:r>
          </a:p>
          <a:p>
            <a:pPr marL="252000" indent="-252000" algn="ctr" fontAlgn="auto">
              <a:spcAft>
                <a:spcPts val="0"/>
              </a:spcAft>
              <a:buClr>
                <a:schemeClr val="bg2"/>
              </a:buClr>
              <a:defRPr/>
            </a:pPr>
            <a:r>
              <a:rPr lang="en-GB" sz="3000" dirty="0"/>
              <a:t>in the way safety and health is managed? </a:t>
            </a:r>
          </a:p>
          <a:p>
            <a:pPr marL="252000" indent="-252000" algn="ctr" fontAlgn="auto">
              <a:spcAft>
                <a:spcPts val="0"/>
              </a:spcAft>
              <a:buClr>
                <a:schemeClr val="bg2"/>
              </a:buClr>
              <a:defRPr/>
            </a:pPr>
            <a:endParaRPr lang="en-GB" altLang="en-US" sz="3000" dirty="0"/>
          </a:p>
        </p:txBody>
      </p:sp>
      <p:sp>
        <p:nvSpPr>
          <p:cNvPr id="57346"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742950"/>
            <a:ext cx="9144000" cy="488950"/>
          </a:xfrm>
        </p:spPr>
        <p:txBody>
          <a:bodyPr/>
          <a:lstStyle/>
          <a:p>
            <a:pPr algn="ctr"/>
            <a:r>
              <a:rPr lang="en-GB" sz="1800" smtClean="0"/>
              <a:t>Forms of employee representation, 2014-2019 (% establishments, EU28)</a:t>
            </a:r>
          </a:p>
        </p:txBody>
      </p:sp>
      <p:sp>
        <p:nvSpPr>
          <p:cNvPr id="59394" name="Rectangle 2"/>
          <p:cNvSpPr>
            <a:spLocks noChangeArrowheads="1"/>
          </p:cNvSpPr>
          <p:nvPr/>
        </p:nvSpPr>
        <p:spPr bwMode="auto">
          <a:xfrm>
            <a:off x="468313" y="5876925"/>
            <a:ext cx="7632700" cy="215900"/>
          </a:xfrm>
          <a:prstGeom prst="rect">
            <a:avLst/>
          </a:prstGeom>
          <a:noFill/>
          <a:ln w="9525">
            <a:noFill/>
            <a:miter lim="800000"/>
            <a:headEnd/>
            <a:tailEnd/>
          </a:ln>
        </p:spPr>
        <p:txBody>
          <a:bodyPr>
            <a:spAutoFit/>
          </a:bodyPr>
          <a:lstStyle/>
          <a:p>
            <a:pPr algn="just">
              <a:spcBef>
                <a:spcPts val="600"/>
              </a:spcBef>
              <a:spcAft>
                <a:spcPts val="600"/>
              </a:spcAft>
            </a:pPr>
            <a:r>
              <a:rPr lang="en-GB" sz="800"/>
              <a:t>Base: all establishments in the EU-28 – national size thresholds apply.</a:t>
            </a:r>
            <a:endParaRPr lang="en-GB" sz="800">
              <a:cs typeface="Times New Roman" pitchFamily="18" charset="0"/>
            </a:endParaRPr>
          </a:p>
        </p:txBody>
      </p:sp>
      <p:graphicFrame>
        <p:nvGraphicFramePr>
          <p:cNvPr id="6" name="Chart 5"/>
          <p:cNvGraphicFramePr>
            <a:graphicFrameLocks/>
          </p:cNvGraphicFramePr>
          <p:nvPr/>
        </p:nvGraphicFramePr>
        <p:xfrm>
          <a:off x="467544" y="1394186"/>
          <a:ext cx="799288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633413"/>
            <a:ext cx="9144000" cy="488950"/>
          </a:xfrm>
        </p:spPr>
        <p:txBody>
          <a:bodyPr/>
          <a:lstStyle/>
          <a:p>
            <a:pPr algn="ctr"/>
            <a:r>
              <a:rPr lang="en-US" sz="1800" smtClean="0"/>
              <a:t>Appointment of H&amp;S representatives</a:t>
            </a:r>
            <a:r>
              <a:rPr lang="en-GB" sz="1800" smtClean="0"/>
              <a:t>, by country, 2019 (% establishments)</a:t>
            </a:r>
          </a:p>
        </p:txBody>
      </p:sp>
      <p:sp>
        <p:nvSpPr>
          <p:cNvPr id="61442" name="Rectangle 2"/>
          <p:cNvSpPr>
            <a:spLocks noChangeArrowheads="1"/>
          </p:cNvSpPr>
          <p:nvPr/>
        </p:nvSpPr>
        <p:spPr bwMode="auto">
          <a:xfrm>
            <a:off x="1403350" y="6207125"/>
            <a:ext cx="7632700" cy="214313"/>
          </a:xfrm>
          <a:prstGeom prst="rect">
            <a:avLst/>
          </a:prstGeom>
          <a:noFill/>
          <a:ln w="9525">
            <a:noFill/>
            <a:miter lim="800000"/>
            <a:headEnd/>
            <a:tailEnd/>
          </a:ln>
        </p:spPr>
        <p:txBody>
          <a:bodyPr>
            <a:spAutoFit/>
          </a:bodyPr>
          <a:lstStyle/>
          <a:p>
            <a:pPr algn="just">
              <a:spcBef>
                <a:spcPts val="600"/>
              </a:spcBef>
              <a:spcAft>
                <a:spcPts val="600"/>
              </a:spcAft>
            </a:pPr>
            <a:r>
              <a:rPr lang="en-GB" sz="800"/>
              <a:t>Base: all establishments. </a:t>
            </a:r>
            <a:endParaRPr lang="en-GB" sz="800">
              <a:cs typeface="Times New Roman" pitchFamily="18" charset="0"/>
            </a:endParaRPr>
          </a:p>
        </p:txBody>
      </p:sp>
      <p:graphicFrame>
        <p:nvGraphicFramePr>
          <p:cNvPr id="7" name="Chart 6"/>
          <p:cNvGraphicFramePr>
            <a:graphicFrameLocks/>
          </p:cNvGraphicFramePr>
          <p:nvPr/>
        </p:nvGraphicFramePr>
        <p:xfrm>
          <a:off x="252000" y="1093315"/>
          <a:ext cx="7872735" cy="5328592"/>
        </p:xfrm>
        <a:graphic>
          <a:graphicData uri="http://schemas.openxmlformats.org/drawingml/2006/chart">
            <c:chart xmlns:c="http://schemas.openxmlformats.org/drawingml/2006/chart" xmlns:r="http://schemas.openxmlformats.org/officeDocument/2006/relationships" r:id="rId3"/>
          </a:graphicData>
        </a:graphic>
      </p:graphicFrame>
      <p:grpSp>
        <p:nvGrpSpPr>
          <p:cNvPr id="61444" name="Group 7"/>
          <p:cNvGrpSpPr>
            <a:grpSpLocks/>
          </p:cNvGrpSpPr>
          <p:nvPr/>
        </p:nvGrpSpPr>
        <p:grpSpPr bwMode="auto">
          <a:xfrm>
            <a:off x="8001000" y="2878138"/>
            <a:ext cx="458788" cy="190500"/>
            <a:chOff x="6084168" y="2852936"/>
            <a:chExt cx="676183" cy="262227"/>
          </a:xfrm>
        </p:grpSpPr>
        <p:sp>
          <p:nvSpPr>
            <p:cNvPr id="61446" name="Line 6"/>
            <p:cNvSpPr>
              <a:spLocks noChangeShapeType="1"/>
            </p:cNvSpPr>
            <p:nvPr/>
          </p:nvSpPr>
          <p:spPr bwMode="auto">
            <a:xfrm flipH="1" flipV="1">
              <a:off x="6084168" y="2984050"/>
              <a:ext cx="298636" cy="0"/>
            </a:xfrm>
            <a:prstGeom prst="line">
              <a:avLst/>
            </a:prstGeom>
            <a:noFill/>
            <a:ln w="28575">
              <a:solidFill>
                <a:srgbClr val="FF0000"/>
              </a:solidFill>
              <a:round/>
              <a:headEnd/>
              <a:tailEnd type="triangle" w="med" len="med"/>
            </a:ln>
          </p:spPr>
          <p:txBody>
            <a:bodyPr anchor="ctr"/>
            <a:lstStyle/>
            <a:p>
              <a:endParaRPr lang="pt-PT"/>
            </a:p>
          </p:txBody>
        </p:sp>
        <p:pic>
          <p:nvPicPr>
            <p:cNvPr id="61447" name="Picture 7"/>
            <p:cNvPicPr>
              <a:picLocks noChangeAspect="1" noChangeArrowheads="1"/>
            </p:cNvPicPr>
            <p:nvPr/>
          </p:nvPicPr>
          <p:blipFill>
            <a:blip r:embed="rId4"/>
            <a:srcRect/>
            <a:stretch>
              <a:fillRect/>
            </a:stretch>
          </p:blipFill>
          <p:spPr bwMode="auto">
            <a:xfrm>
              <a:off x="6346920" y="2852936"/>
              <a:ext cx="413431" cy="262227"/>
            </a:xfrm>
            <a:prstGeom prst="rect">
              <a:avLst/>
            </a:prstGeom>
            <a:noFill/>
            <a:ln w="9525">
              <a:noFill/>
              <a:miter lim="800000"/>
              <a:headEnd/>
              <a:tailEnd/>
            </a:ln>
          </p:spPr>
        </p:pic>
      </p:grpSp>
      <p:sp>
        <p:nvSpPr>
          <p:cNvPr id="61445"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nvGraphicFramePr>
        <p:xfrm>
          <a:off x="450000" y="1147017"/>
          <a:ext cx="7866416" cy="5205481"/>
        </p:xfrm>
        <a:graphic>
          <a:graphicData uri="http://schemas.openxmlformats.org/drawingml/2006/chart">
            <c:chart xmlns:c="http://schemas.openxmlformats.org/drawingml/2006/chart" xmlns:r="http://schemas.openxmlformats.org/officeDocument/2006/relationships" r:id="rId3"/>
          </a:graphicData>
        </a:graphic>
      </p:graphicFrame>
      <p:sp>
        <p:nvSpPr>
          <p:cNvPr id="63490" name="Title 1"/>
          <p:cNvSpPr>
            <a:spLocks noGrp="1"/>
          </p:cNvSpPr>
          <p:nvPr>
            <p:ph type="title"/>
          </p:nvPr>
        </p:nvSpPr>
        <p:spPr>
          <a:xfrm>
            <a:off x="0" y="677863"/>
            <a:ext cx="9144000" cy="488950"/>
          </a:xfrm>
        </p:spPr>
        <p:txBody>
          <a:bodyPr/>
          <a:lstStyle/>
          <a:p>
            <a:pPr algn="ctr"/>
            <a:r>
              <a:rPr lang="en-GB" sz="1800" smtClean="0"/>
              <a:t>Employee involvement in measures to address PSRs risks, by country </a:t>
            </a:r>
            <a:r>
              <a:rPr lang="en-GB" sz="1800" b="0" smtClean="0"/>
              <a:t>(% est.) </a:t>
            </a:r>
            <a:endParaRPr lang="en-GB" sz="1800" b="0" smtClean="0">
              <a:solidFill>
                <a:srgbClr val="FF0000"/>
              </a:solidFill>
            </a:endParaRPr>
          </a:p>
        </p:txBody>
      </p:sp>
      <p:sp>
        <p:nvSpPr>
          <p:cNvPr id="63491" name="Content Placeholder 2"/>
          <p:cNvSpPr>
            <a:spLocks noGrp="1"/>
          </p:cNvSpPr>
          <p:nvPr>
            <p:ph idx="1"/>
          </p:nvPr>
        </p:nvSpPr>
        <p:spPr>
          <a:xfrm>
            <a:off x="179388" y="981075"/>
            <a:ext cx="8785225" cy="5327650"/>
          </a:xfrm>
        </p:spPr>
        <p:txBody>
          <a:bodyPr/>
          <a:lstStyle/>
          <a:p>
            <a:pPr marL="431800" lvl="2" indent="0">
              <a:buFont typeface="Arial" charset="0"/>
              <a:buNone/>
            </a:pPr>
            <a:endParaRPr lang="en-GB" sz="2100" smtClean="0"/>
          </a:p>
          <a:p>
            <a:pPr marL="431800" lvl="2" indent="0">
              <a:buFont typeface="Arial" charset="0"/>
              <a:buNone/>
            </a:pPr>
            <a:endParaRPr lang="en-GB" sz="21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a:p>
            <a:pPr marL="250825" lvl="1" indent="0">
              <a:buFont typeface="Arial" charset="0"/>
              <a:buNone/>
            </a:pPr>
            <a:endParaRPr lang="en-GB" sz="2200" smtClean="0"/>
          </a:p>
        </p:txBody>
      </p:sp>
      <p:sp>
        <p:nvSpPr>
          <p:cNvPr id="63492" name="Rectangle 2"/>
          <p:cNvSpPr>
            <a:spLocks noChangeArrowheads="1"/>
          </p:cNvSpPr>
          <p:nvPr/>
        </p:nvSpPr>
        <p:spPr bwMode="auto">
          <a:xfrm>
            <a:off x="323850" y="6207125"/>
            <a:ext cx="7561263" cy="247650"/>
          </a:xfrm>
          <a:prstGeom prst="rect">
            <a:avLst/>
          </a:prstGeom>
          <a:noFill/>
          <a:ln w="9525">
            <a:noFill/>
            <a:miter lim="800000"/>
            <a:headEnd/>
            <a:tailEnd/>
          </a:ln>
        </p:spPr>
        <p:txBody>
          <a:bodyPr>
            <a:spAutoFit/>
          </a:bodyPr>
          <a:lstStyle/>
          <a:p>
            <a:pPr algn="just">
              <a:spcBef>
                <a:spcPts val="600"/>
              </a:spcBef>
              <a:spcAft>
                <a:spcPts val="600"/>
              </a:spcAft>
            </a:pPr>
            <a:r>
              <a:rPr lang="en-GB" sz="1000">
                <a:solidFill>
                  <a:srgbClr val="000000"/>
                </a:solidFill>
              </a:rPr>
              <a:t>Base: establishments that report at least one measure to address psychosocial risks. </a:t>
            </a:r>
            <a:endParaRPr lang="en-GB" sz="1000">
              <a:solidFill>
                <a:srgbClr val="000000"/>
              </a:solidFill>
              <a:cs typeface="Times New Roman" pitchFamily="18" charset="0"/>
            </a:endParaRPr>
          </a:p>
        </p:txBody>
      </p:sp>
      <p:grpSp>
        <p:nvGrpSpPr>
          <p:cNvPr id="63493" name="Group 6"/>
          <p:cNvGrpSpPr>
            <a:grpSpLocks/>
          </p:cNvGrpSpPr>
          <p:nvPr/>
        </p:nvGrpSpPr>
        <p:grpSpPr bwMode="auto">
          <a:xfrm>
            <a:off x="6199188" y="2924175"/>
            <a:ext cx="388937" cy="144463"/>
            <a:chOff x="4984" y="1911"/>
            <a:chExt cx="409" cy="158"/>
          </a:xfrm>
        </p:grpSpPr>
        <p:sp>
          <p:nvSpPr>
            <p:cNvPr id="63495" name="Line 6"/>
            <p:cNvSpPr>
              <a:spLocks noChangeShapeType="1"/>
            </p:cNvSpPr>
            <p:nvPr/>
          </p:nvSpPr>
          <p:spPr bwMode="auto">
            <a:xfrm flipH="1" flipV="1">
              <a:off x="4984" y="1998"/>
              <a:ext cx="314" cy="0"/>
            </a:xfrm>
            <a:prstGeom prst="line">
              <a:avLst/>
            </a:prstGeom>
            <a:noFill/>
            <a:ln w="28575">
              <a:solidFill>
                <a:srgbClr val="FF0000"/>
              </a:solidFill>
              <a:round/>
              <a:headEnd/>
              <a:tailEnd type="triangle" w="med" len="med"/>
            </a:ln>
          </p:spPr>
          <p:txBody>
            <a:bodyPr anchor="ctr"/>
            <a:lstStyle/>
            <a:p>
              <a:endParaRPr lang="pt-PT"/>
            </a:p>
          </p:txBody>
        </p:sp>
        <p:pic>
          <p:nvPicPr>
            <p:cNvPr id="63496" name="Picture 7"/>
            <p:cNvPicPr>
              <a:picLocks noChangeAspect="1" noChangeArrowheads="1"/>
            </p:cNvPicPr>
            <p:nvPr/>
          </p:nvPicPr>
          <p:blipFill>
            <a:blip r:embed="rId4"/>
            <a:srcRect/>
            <a:stretch>
              <a:fillRect/>
            </a:stretch>
          </p:blipFill>
          <p:spPr bwMode="auto">
            <a:xfrm>
              <a:off x="5155" y="1911"/>
              <a:ext cx="238" cy="158"/>
            </a:xfrm>
            <a:prstGeom prst="rect">
              <a:avLst/>
            </a:prstGeom>
            <a:noFill/>
            <a:ln w="9525">
              <a:noFill/>
              <a:miter lim="800000"/>
              <a:headEnd/>
              <a:tailEnd/>
            </a:ln>
          </p:spPr>
        </p:pic>
      </p:grpSp>
      <p:sp>
        <p:nvSpPr>
          <p:cNvPr id="63494"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3</a:t>
            </a:r>
            <a:r>
              <a:rPr lang="en-US" sz="2300" b="1" baseline="30000">
                <a:solidFill>
                  <a:schemeClr val="bg1"/>
                </a:solidFill>
              </a:rPr>
              <a:t>rd</a:t>
            </a:r>
            <a:r>
              <a:rPr lang="en-US" sz="2300" b="1">
                <a:solidFill>
                  <a:schemeClr val="bg1"/>
                </a:solidFill>
              </a:rPr>
              <a:t> European Survey of Enterprises on New and Emerging Risks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285750" y="1196975"/>
            <a:ext cx="8572500" cy="5100638"/>
          </a:xfrm>
          <a:prstGeom prst="rect">
            <a:avLst/>
          </a:prstGeom>
          <a:noFill/>
        </p:spPr>
        <p:txBody>
          <a:bodyPr>
            <a:spAutoFit/>
          </a:bodyPr>
          <a:lstStyle/>
          <a:p>
            <a:pPr defTabSz="685800" eaLnBrk="0" hangingPunct="0">
              <a:defRPr/>
            </a:pPr>
            <a:endParaRPr lang="en-US" altLang="x-none" sz="1350" b="1" dirty="0">
              <a:solidFill>
                <a:srgbClr val="FF0000"/>
              </a:solidFill>
              <a:latin typeface="+mn-lt"/>
              <a:ea typeface="Times New Roman" panose="02020603050405020304" pitchFamily="18" charset="0"/>
              <a:cs typeface="Arial" panose="020B060402020202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More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than</a:t>
            </a:r>
            <a:r>
              <a:rPr lang="fr-BE" altLang="x-none" sz="2400" b="1" dirty="0">
                <a:solidFill>
                  <a:schemeClr val="accent1">
                    <a:lumMod val="75000"/>
                  </a:schemeClr>
                </a:solidFill>
                <a:latin typeface="Calibri" panose="020F0502020204030204" pitchFamily="34" charset="0"/>
                <a:cs typeface="Calibri" panose="020F0502020204030204" pitchFamily="34" charset="0"/>
              </a:rPr>
              <a:t> 100,000 people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still</a:t>
            </a:r>
            <a:r>
              <a:rPr lang="fr-BE" altLang="x-none" sz="2400" b="1" dirty="0">
                <a:solidFill>
                  <a:schemeClr val="accent1">
                    <a:lumMod val="75000"/>
                  </a:schemeClr>
                </a:solidFill>
                <a:latin typeface="Calibri" panose="020F0502020204030204" pitchFamily="34" charset="0"/>
                <a:cs typeface="Calibri" panose="020F0502020204030204" pitchFamily="34" charset="0"/>
              </a:rPr>
              <a:t> die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every</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year</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from</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work-related</a:t>
            </a:r>
            <a:r>
              <a:rPr lang="fr-BE" altLang="x-none" sz="2400" b="1" dirty="0">
                <a:solidFill>
                  <a:schemeClr val="accent1">
                    <a:lumMod val="75000"/>
                  </a:schemeClr>
                </a:solidFill>
                <a:latin typeface="Calibri" panose="020F0502020204030204" pitchFamily="34" charset="0"/>
                <a:cs typeface="Calibri" panose="020F0502020204030204" pitchFamily="34" charset="0"/>
              </a:rPr>
              <a:t> cancer in EU</a:t>
            </a: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No real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improvement</a:t>
            </a:r>
            <a:r>
              <a:rPr lang="fr-BE" altLang="x-none" sz="2400" b="1" dirty="0">
                <a:solidFill>
                  <a:schemeClr val="accent1">
                    <a:lumMod val="75000"/>
                  </a:schemeClr>
                </a:solidFill>
                <a:latin typeface="Calibri" panose="020F0502020204030204" pitchFamily="34" charset="0"/>
                <a:cs typeface="Calibri" panose="020F0502020204030204" pitchFamily="34" charset="0"/>
              </a:rPr>
              <a:t> in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numbers</a:t>
            </a:r>
            <a:r>
              <a:rPr lang="fr-BE" altLang="x-none" sz="2400" b="1" dirty="0">
                <a:solidFill>
                  <a:schemeClr val="accent1">
                    <a:lumMod val="75000"/>
                  </a:schemeClr>
                </a:solidFill>
                <a:latin typeface="Calibri" panose="020F0502020204030204" pitchFamily="34" charset="0"/>
                <a:cs typeface="Calibri" panose="020F0502020204030204" pitchFamily="34" charset="0"/>
              </a:rPr>
              <a:t> of fatal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workplace</a:t>
            </a:r>
            <a:r>
              <a:rPr lang="fr-BE" altLang="x-none" sz="2400" b="1" dirty="0">
                <a:solidFill>
                  <a:schemeClr val="accent1">
                    <a:lumMod val="75000"/>
                  </a:schemeClr>
                </a:solidFill>
                <a:latin typeface="Calibri" panose="020F0502020204030204" pitchFamily="34" charset="0"/>
                <a:cs typeface="Calibri" panose="020F0502020204030204" pitchFamily="34" charset="0"/>
              </a:rPr>
              <a:t> accidents</a:t>
            </a: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There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is</a:t>
            </a:r>
            <a:r>
              <a:rPr lang="fr-BE" altLang="x-none" sz="2400" b="1" dirty="0">
                <a:solidFill>
                  <a:schemeClr val="accent1">
                    <a:lumMod val="75000"/>
                  </a:schemeClr>
                </a:solidFill>
                <a:latin typeface="Calibri" panose="020F0502020204030204" pitchFamily="34" charset="0"/>
                <a:cs typeface="Calibri" panose="020F0502020204030204" pitchFamily="34" charset="0"/>
              </a:rPr>
              <a:t> a rocket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increase</a:t>
            </a:r>
            <a:r>
              <a:rPr lang="fr-BE" altLang="x-none" sz="2400" b="1" dirty="0">
                <a:solidFill>
                  <a:schemeClr val="accent1">
                    <a:lumMod val="75000"/>
                  </a:schemeClr>
                </a:solidFill>
                <a:latin typeface="Calibri" panose="020F0502020204030204" pitchFamily="34" charset="0"/>
                <a:cs typeface="Calibri" panose="020F0502020204030204" pitchFamily="34" charset="0"/>
              </a:rPr>
              <a:t> in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PSRs</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related</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diseases</a:t>
            </a:r>
            <a:r>
              <a:rPr lang="fr-BE" altLang="x-none" sz="2400" b="1" dirty="0">
                <a:solidFill>
                  <a:schemeClr val="accent1">
                    <a:lumMod val="75000"/>
                  </a:schemeClr>
                </a:solidFill>
                <a:latin typeface="Calibri" panose="020F0502020204030204" pitchFamily="34" charset="0"/>
                <a:cs typeface="Calibri" panose="020F0502020204030204" pitchFamily="34" charset="0"/>
              </a:rPr>
              <a:t> in the EU</a:t>
            </a: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a:solidFill>
                  <a:schemeClr val="accent1">
                    <a:lumMod val="75000"/>
                  </a:schemeClr>
                </a:solidFill>
                <a:latin typeface="Calibri" panose="020F0502020204030204" pitchFamily="34" charset="0"/>
                <a:cs typeface="Calibri" panose="020F0502020204030204" pitchFamily="34" charset="0"/>
              </a:rPr>
              <a:t>The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number</a:t>
            </a:r>
            <a:r>
              <a:rPr lang="fr-BE" altLang="x-none" sz="2400" b="1" dirty="0">
                <a:solidFill>
                  <a:schemeClr val="accent1">
                    <a:lumMod val="75000"/>
                  </a:schemeClr>
                </a:solidFill>
                <a:latin typeface="Calibri" panose="020F0502020204030204" pitchFamily="34" charset="0"/>
                <a:cs typeface="Calibri" panose="020F0502020204030204" pitchFamily="34" charset="0"/>
              </a:rPr>
              <a:t> of OHS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field</a:t>
            </a:r>
            <a:r>
              <a:rPr lang="fr-BE" altLang="x-none" sz="2400" b="1" dirty="0">
                <a:solidFill>
                  <a:schemeClr val="accent1">
                    <a:lumMod val="75000"/>
                  </a:schemeClr>
                </a:solidFill>
                <a:latin typeface="Calibri" panose="020F0502020204030204" pitchFamily="34" charset="0"/>
                <a:cs typeface="Calibri" panose="020F0502020204030204" pitchFamily="34" charset="0"/>
              </a:rPr>
              <a:t> labour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inspectors</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is</a:t>
            </a:r>
            <a:r>
              <a:rPr lang="fr-BE" altLang="x-none" sz="2400" b="1" dirty="0">
                <a:solidFill>
                  <a:schemeClr val="accent1">
                    <a:lumMod val="75000"/>
                  </a:schemeClr>
                </a:solidFill>
                <a:latin typeface="Calibri" panose="020F0502020204030204" pitchFamily="34" charset="0"/>
                <a:cs typeface="Calibri" panose="020F0502020204030204" pitchFamily="34" charset="0"/>
              </a:rPr>
              <a:t>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cut</a:t>
            </a:r>
            <a:r>
              <a:rPr lang="fr-BE" altLang="x-none" sz="2400" b="1" dirty="0">
                <a:solidFill>
                  <a:schemeClr val="accent1">
                    <a:lumMod val="75000"/>
                  </a:schemeClr>
                </a:solidFill>
                <a:latin typeface="Calibri" panose="020F0502020204030204" pitchFamily="34" charset="0"/>
                <a:cs typeface="Calibri" panose="020F0502020204030204" pitchFamily="34" charset="0"/>
              </a:rPr>
              <a:t> in more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than</a:t>
            </a:r>
            <a:r>
              <a:rPr lang="fr-BE" altLang="x-none" sz="2400" b="1" dirty="0">
                <a:solidFill>
                  <a:schemeClr val="accent1">
                    <a:lumMod val="75000"/>
                  </a:schemeClr>
                </a:solidFill>
                <a:latin typeface="Calibri" panose="020F0502020204030204" pitchFamily="34" charset="0"/>
                <a:cs typeface="Calibri" panose="020F0502020204030204" pitchFamily="34" charset="0"/>
              </a:rPr>
              <a:t> 50% in last 10 </a:t>
            </a:r>
            <a:r>
              <a:rPr lang="fr-BE" altLang="x-none" sz="2400" b="1" dirty="0" err="1">
                <a:solidFill>
                  <a:schemeClr val="accent1">
                    <a:lumMod val="75000"/>
                  </a:schemeClr>
                </a:solidFill>
                <a:latin typeface="Calibri" panose="020F0502020204030204" pitchFamily="34" charset="0"/>
                <a:cs typeface="Calibri" panose="020F0502020204030204" pitchFamily="34" charset="0"/>
              </a:rPr>
              <a:t>years</a:t>
            </a:r>
            <a:endParaRPr lang="fr-BE" altLang="x-none" sz="2400" b="1" dirty="0">
              <a:solidFill>
                <a:schemeClr val="accent1">
                  <a:lumMod val="75000"/>
                </a:schemeClr>
              </a:solidFill>
              <a:latin typeface="Calibri" panose="020F0502020204030204" pitchFamily="34" charset="0"/>
              <a:cs typeface="Calibri" panose="020F0502020204030204" pitchFamily="34" charset="0"/>
            </a:endParaRPr>
          </a:p>
          <a:p>
            <a:pPr marL="214313" indent="-214313" eaLnBrk="0" hangingPunct="0">
              <a:buFont typeface="Arial" panose="020B0604020202020204" pitchFamily="34" charset="0"/>
              <a:buChar char="•"/>
              <a:defRPr/>
            </a:pPr>
            <a:endPar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marL="214313" indent="-214313" eaLnBrk="0" hangingPunct="0">
              <a:buFont typeface="Arial" panose="020B0604020202020204" pitchFamily="34" charset="0"/>
              <a:buChar char="•"/>
              <a:defRPr/>
            </a:pPr>
            <a:r>
              <a:rPr lang="fr-BE" altLang="x-none" sz="2400" b="1" dirty="0" err="1">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Many</a:t>
            </a:r>
            <a:r>
              <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of the over 1 million </a:t>
            </a:r>
            <a:r>
              <a:rPr lang="fr-BE" altLang="x-none" sz="2400" b="1" dirty="0" err="1">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victims</a:t>
            </a:r>
            <a:r>
              <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of Covid-19 in Europe </a:t>
            </a:r>
            <a:r>
              <a:rPr lang="fr-BE" altLang="x-none" sz="2400" b="1" dirty="0" err="1">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contracted</a:t>
            </a:r>
            <a:r>
              <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the </a:t>
            </a:r>
            <a:r>
              <a:rPr lang="fr-BE" altLang="x-none" sz="2400" b="1" dirty="0" err="1">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disease</a:t>
            </a:r>
            <a:r>
              <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at </a:t>
            </a:r>
            <a:r>
              <a:rPr lang="fr-BE" altLang="x-none" sz="2400" b="1" dirty="0" err="1">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work</a:t>
            </a:r>
            <a:endParaRPr lang="fr-BE" altLang="x-none" sz="24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marL="214313" indent="-214313" eaLnBrk="0" hangingPunct="0">
              <a:buFont typeface="Arial" panose="020B0604020202020204" pitchFamily="34" charset="0"/>
              <a:buChar char="•"/>
              <a:defRPr/>
            </a:pPr>
            <a:endParaRPr lang="fr-BE" altLang="x-none" sz="2400" dirty="0">
              <a:solidFill>
                <a:schemeClr val="accent1">
                  <a:lumMod val="75000"/>
                </a:schemeClr>
              </a:solidFill>
              <a:latin typeface="Calibri" panose="020F0502020204030204" pitchFamily="34" charset="0"/>
              <a:cs typeface="Calibri" panose="020F0502020204030204" pitchFamily="34" charset="0"/>
            </a:endParaRPr>
          </a:p>
        </p:txBody>
      </p:sp>
      <p:sp>
        <p:nvSpPr>
          <p:cNvPr id="18434" name="Title 1"/>
          <p:cNvSpPr txBox="1">
            <a:spLocks/>
          </p:cNvSpPr>
          <p:nvPr/>
        </p:nvSpPr>
        <p:spPr bwMode="auto">
          <a:xfrm>
            <a:off x="15875" y="23813"/>
            <a:ext cx="9144000" cy="620712"/>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Most buring issues in OHS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cover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203200" y="1341438"/>
            <a:ext cx="8928100" cy="3240087"/>
          </a:xfrm>
        </p:spPr>
        <p:txBody>
          <a:bodyPr/>
          <a:lstStyle/>
          <a:p>
            <a:r>
              <a:rPr lang="en-GB" sz="1800" smtClean="0">
                <a:latin typeface="Calibri" pitchFamily="34" charset="0"/>
                <a:cs typeface="Calibri" pitchFamily="34" charset="0"/>
              </a:rPr>
              <a:t/>
            </a:r>
            <a:br>
              <a:rPr lang="en-GB" sz="1800" smtClean="0">
                <a:latin typeface="Calibri" pitchFamily="34" charset="0"/>
                <a:cs typeface="Calibri" pitchFamily="34" charset="0"/>
              </a:rPr>
            </a:br>
            <a:r>
              <a:rPr lang="en-US" sz="3600" smtClean="0">
                <a:latin typeface="Calibri" pitchFamily="34" charset="0"/>
                <a:cs typeface="Calibri" pitchFamily="34" charset="0"/>
              </a:rPr>
              <a:t/>
            </a:r>
            <a:br>
              <a:rPr lang="en-US" sz="3600" smtClean="0">
                <a:latin typeface="Calibri" pitchFamily="34" charset="0"/>
                <a:cs typeface="Calibri" pitchFamily="34" charset="0"/>
              </a:rPr>
            </a:br>
            <a:r>
              <a:rPr lang="en-US" sz="3600" smtClean="0">
                <a:latin typeface="Calibri" pitchFamily="34" charset="0"/>
                <a:cs typeface="Calibri" pitchFamily="34" charset="0"/>
              </a:rPr>
              <a:t>Back to EU OHS Strategic Framework 21-27</a:t>
            </a:r>
            <a:br>
              <a:rPr lang="en-US" sz="3600" smtClean="0">
                <a:latin typeface="Calibri" pitchFamily="34" charset="0"/>
                <a:cs typeface="Calibri" pitchFamily="34" charset="0"/>
              </a:rPr>
            </a:br>
            <a:r>
              <a:rPr lang="en-US" sz="3600" smtClean="0">
                <a:latin typeface="Calibri" pitchFamily="34" charset="0"/>
                <a:cs typeface="Calibri" pitchFamily="34" charset="0"/>
              </a:rPr>
              <a:t/>
            </a:r>
            <a:br>
              <a:rPr lang="en-US" sz="3600" smtClean="0">
                <a:latin typeface="Calibri" pitchFamily="34" charset="0"/>
                <a:cs typeface="Calibri" pitchFamily="34" charset="0"/>
              </a:rPr>
            </a:br>
            <a:endParaRPr lang="en-GB" smtClean="0">
              <a:latin typeface="Calibri" pitchFamily="34" charset="0"/>
              <a:cs typeface="Calibri" pitchFamily="34" charset="0"/>
            </a:endParaRPr>
          </a:p>
        </p:txBody>
      </p:sp>
    </p:spTree>
  </p:cSld>
  <p:clrMapOvr>
    <a:masterClrMapping/>
  </p:clrMapOvr>
  <p:transition spd="slow">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87338" y="836613"/>
            <a:ext cx="8569325" cy="5688012"/>
          </a:xfrm>
        </p:spPr>
        <p:txBody>
          <a:bodyPr rtlCol="0">
            <a:normAutofit fontScale="40000" lnSpcReduction="20000"/>
          </a:bodyPr>
          <a:lstStyle/>
          <a:p>
            <a:pPr marL="214313" indent="-214313" defTabSz="914400" eaLnBrk="0" hangingPunct="0">
              <a:lnSpc>
                <a:spcPct val="150000"/>
              </a:lnSpc>
              <a:spcBef>
                <a:spcPct val="0"/>
              </a:spcBef>
              <a:buFont typeface="Arial" panose="020B0604020202020204" pitchFamily="34" charset="0"/>
              <a:buChar char="•"/>
              <a:defRPr/>
            </a:pPr>
            <a:r>
              <a:rPr lang="en-US" sz="5000" dirty="0">
                <a:solidFill>
                  <a:schemeClr val="accent1">
                    <a:lumMod val="75000"/>
                  </a:schemeClr>
                </a:solidFill>
                <a:latin typeface="Calibri" panose="020F0502020204030204" pitchFamily="34" charset="0"/>
                <a:cs typeface="Calibri" panose="020F0502020204030204" pitchFamily="34" charset="0"/>
              </a:rPr>
              <a:t>Mobilize workers and generally public in process of humanization of work in all employment areas including vulnerable groups of workers</a:t>
            </a:r>
          </a:p>
          <a:p>
            <a:pPr marL="214313" indent="-214313" defTabSz="914400" eaLnBrk="0" hangingPunct="0">
              <a:lnSpc>
                <a:spcPct val="150000"/>
              </a:lnSpc>
              <a:spcBef>
                <a:spcPct val="0"/>
              </a:spcBef>
              <a:buFont typeface="Arial" panose="020B0604020202020204" pitchFamily="34" charset="0"/>
              <a:buChar char="•"/>
              <a:defRPr/>
            </a:pPr>
            <a:endParaRPr lang="en-US" sz="5000" dirty="0">
              <a:solidFill>
                <a:schemeClr val="accent1">
                  <a:lumMod val="75000"/>
                </a:schemeClr>
              </a:solidFill>
              <a:latin typeface="Calibri" panose="020F0502020204030204" pitchFamily="34" charset="0"/>
              <a:cs typeface="Calibri" panose="020F0502020204030204" pitchFamily="34" charset="0"/>
            </a:endParaRPr>
          </a:p>
          <a:p>
            <a:pPr marL="214313" indent="-214313" defTabSz="914400" eaLnBrk="0" hangingPunct="0">
              <a:lnSpc>
                <a:spcPct val="150000"/>
              </a:lnSpc>
              <a:spcBef>
                <a:spcPct val="0"/>
              </a:spcBef>
              <a:buFont typeface="Arial" panose="020B0604020202020204" pitchFamily="34" charset="0"/>
              <a:buChar char="•"/>
              <a:defRPr/>
            </a:pPr>
            <a:r>
              <a:rPr lang="en-US" sz="5000" dirty="0">
                <a:solidFill>
                  <a:schemeClr val="accent1">
                    <a:lumMod val="75000"/>
                  </a:schemeClr>
                </a:solidFill>
                <a:latin typeface="Calibri" panose="020F0502020204030204" pitchFamily="34" charset="0"/>
                <a:cs typeface="Calibri" panose="020F0502020204030204" pitchFamily="34" charset="0"/>
              </a:rPr>
              <a:t>Prioritize OHS in own agenda and demand addressing of main issues through clear action plans and deadlines by EC</a:t>
            </a:r>
          </a:p>
          <a:p>
            <a:pPr marL="214313" indent="-214313" defTabSz="914400" eaLnBrk="0" hangingPunct="0">
              <a:lnSpc>
                <a:spcPct val="150000"/>
              </a:lnSpc>
              <a:spcBef>
                <a:spcPct val="0"/>
              </a:spcBef>
              <a:buFont typeface="Arial" panose="020B0604020202020204" pitchFamily="34" charset="0"/>
              <a:buChar char="•"/>
              <a:defRPr/>
            </a:pPr>
            <a:endParaRPr lang="en-US" sz="5000" dirty="0">
              <a:solidFill>
                <a:schemeClr val="accent1">
                  <a:lumMod val="75000"/>
                </a:schemeClr>
              </a:solidFill>
              <a:latin typeface="Calibri" panose="020F0502020204030204" pitchFamily="34" charset="0"/>
              <a:cs typeface="Calibri" panose="020F0502020204030204" pitchFamily="34" charset="0"/>
            </a:endParaRPr>
          </a:p>
          <a:p>
            <a:pPr marL="214313" indent="-214313" defTabSz="914400" eaLnBrk="0" hangingPunct="0">
              <a:lnSpc>
                <a:spcPct val="150000"/>
              </a:lnSpc>
              <a:spcBef>
                <a:spcPct val="0"/>
              </a:spcBef>
              <a:buFont typeface="Arial" panose="020B0604020202020204" pitchFamily="34" charset="0"/>
              <a:buChar char="•"/>
              <a:defRPr/>
            </a:pPr>
            <a:r>
              <a:rPr lang="en-US" sz="5000" dirty="0">
                <a:solidFill>
                  <a:schemeClr val="accent1">
                    <a:lumMod val="75000"/>
                  </a:schemeClr>
                </a:solidFill>
                <a:latin typeface="Calibri" panose="020F0502020204030204" pitchFamily="34" charset="0"/>
                <a:cs typeface="Calibri" panose="020F0502020204030204" pitchFamily="34" charset="0"/>
              </a:rPr>
              <a:t>Be involved in crucial discussion on implementation of SF in different areas including all monitoring projects</a:t>
            </a:r>
          </a:p>
          <a:p>
            <a:pPr marL="214313" indent="-214313" defTabSz="914400" eaLnBrk="0" hangingPunct="0">
              <a:lnSpc>
                <a:spcPct val="150000"/>
              </a:lnSpc>
              <a:spcBef>
                <a:spcPct val="0"/>
              </a:spcBef>
              <a:buFont typeface="Arial" panose="020B0604020202020204" pitchFamily="34" charset="0"/>
              <a:buChar char="•"/>
              <a:defRPr/>
            </a:pPr>
            <a:endParaRPr lang="en-US" sz="5000" dirty="0">
              <a:solidFill>
                <a:schemeClr val="accent1">
                  <a:lumMod val="75000"/>
                </a:schemeClr>
              </a:solidFill>
              <a:latin typeface="Calibri" panose="020F0502020204030204" pitchFamily="34" charset="0"/>
              <a:cs typeface="Calibri" panose="020F0502020204030204" pitchFamily="34" charset="0"/>
            </a:endParaRPr>
          </a:p>
          <a:p>
            <a:pPr marL="214313" indent="-214313" defTabSz="914400" eaLnBrk="0" hangingPunct="0">
              <a:lnSpc>
                <a:spcPct val="150000"/>
              </a:lnSpc>
              <a:spcBef>
                <a:spcPct val="0"/>
              </a:spcBef>
              <a:buFont typeface="Arial" panose="020B0604020202020204" pitchFamily="34" charset="0"/>
              <a:buChar char="•"/>
              <a:defRPr/>
            </a:pPr>
            <a:r>
              <a:rPr lang="en-US" sz="5000" dirty="0">
                <a:solidFill>
                  <a:schemeClr val="accent1">
                    <a:lumMod val="75000"/>
                  </a:schemeClr>
                </a:solidFill>
                <a:latin typeface="Calibri" panose="020F0502020204030204" pitchFamily="34" charset="0"/>
                <a:cs typeface="Calibri" panose="020F0502020204030204" pitchFamily="34" charset="0"/>
              </a:rPr>
              <a:t>Increase involvement in working on strategies on national and sectoral level </a:t>
            </a:r>
          </a:p>
          <a:p>
            <a:pPr marL="214313" indent="-214313" defTabSz="914400" eaLnBrk="0" hangingPunct="0">
              <a:lnSpc>
                <a:spcPct val="150000"/>
              </a:lnSpc>
              <a:spcBef>
                <a:spcPct val="0"/>
              </a:spcBef>
              <a:buFont typeface="Arial" panose="020B0604020202020204" pitchFamily="34" charset="0"/>
              <a:buChar char="•"/>
              <a:defRPr/>
            </a:pPr>
            <a:endParaRPr lang="x-none" sz="5000" dirty="0">
              <a:solidFill>
                <a:schemeClr val="accent1">
                  <a:lumMod val="75000"/>
                </a:schemeClr>
              </a:solidFill>
              <a:latin typeface="Calibri" panose="020F0502020204030204" pitchFamily="34" charset="0"/>
              <a:cs typeface="Calibri" panose="020F0502020204030204" pitchFamily="34" charset="0"/>
            </a:endParaRPr>
          </a:p>
          <a:p>
            <a:pPr marL="214313" indent="-214313" defTabSz="914400" eaLnBrk="0" hangingPunct="0">
              <a:lnSpc>
                <a:spcPct val="150000"/>
              </a:lnSpc>
              <a:spcBef>
                <a:spcPct val="0"/>
              </a:spcBef>
              <a:buFont typeface="Arial" panose="020B0604020202020204" pitchFamily="34" charset="0"/>
              <a:buChar char="•"/>
              <a:defRPr/>
            </a:pPr>
            <a:r>
              <a:rPr lang="en-US" sz="5000" dirty="0">
                <a:solidFill>
                  <a:schemeClr val="accent1">
                    <a:lumMod val="75000"/>
                  </a:schemeClr>
                </a:solidFill>
                <a:latin typeface="Calibri" panose="020F0502020204030204" pitchFamily="34" charset="0"/>
                <a:cs typeface="Calibri" panose="020F0502020204030204" pitchFamily="34" charset="0"/>
              </a:rPr>
              <a:t>Use opportunities given by the Strategic Framework including funding schemes</a:t>
            </a:r>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a:p>
            <a:pPr marL="252000" indent="-252000" fontAlgn="auto">
              <a:lnSpc>
                <a:spcPct val="150000"/>
              </a:lnSpc>
              <a:spcAft>
                <a:spcPts val="0"/>
              </a:spcAft>
              <a:defRPr/>
            </a:pPr>
            <a:endParaRPr lang="en-US" dirty="0"/>
          </a:p>
        </p:txBody>
      </p:sp>
      <p:sp>
        <p:nvSpPr>
          <p:cNvPr id="66562" name="Title 1"/>
          <p:cNvSpPr txBox="1">
            <a:spLocks/>
          </p:cNvSpPr>
          <p:nvPr/>
        </p:nvSpPr>
        <p:spPr bwMode="auto">
          <a:xfrm>
            <a:off x="0" y="0"/>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Few suggestions for trade unions  </a:t>
            </a:r>
            <a:endParaRPr lang="en-GB" sz="2400" b="1">
              <a:solidFill>
                <a:schemeClr val="bg1"/>
              </a:solidFill>
            </a:endParaRPr>
          </a:p>
        </p:txBody>
      </p:sp>
    </p:spTree>
  </p:cSld>
  <p:clrMapOvr>
    <a:masterClrMapping/>
  </p:clrMapOvr>
  <p:transition spd="slow">
    <p:cover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sz="half" idx="1"/>
          </p:nvPr>
        </p:nvSpPr>
        <p:spPr>
          <a:xfrm>
            <a:off x="468313" y="1844675"/>
            <a:ext cx="7775575" cy="3024188"/>
          </a:xfrm>
        </p:spPr>
        <p:txBody>
          <a:bodyPr/>
          <a:lstStyle/>
          <a:p>
            <a:pPr marL="0" indent="0" algn="ctr">
              <a:buFont typeface="Wingdings" pitchFamily="2" charset="2"/>
              <a:buNone/>
            </a:pPr>
            <a:r>
              <a:rPr lang="en-GB" sz="3000" smtClean="0"/>
              <a:t>THANK YOU! </a:t>
            </a:r>
          </a:p>
          <a:p>
            <a:pPr marL="0" indent="0" algn="ctr">
              <a:buFont typeface="Wingdings" pitchFamily="2" charset="2"/>
              <a:buNone/>
            </a:pPr>
            <a:endParaRPr lang="es-ES" sz="2600" smtClean="0"/>
          </a:p>
          <a:p>
            <a:pPr marL="0" indent="0" algn="ctr">
              <a:buFont typeface="Wingdings" pitchFamily="2" charset="2"/>
              <a:buNone/>
            </a:pPr>
            <a:endParaRPr lang="es-ES" sz="2600" smtClean="0"/>
          </a:p>
          <a:p>
            <a:pPr marL="0" indent="0" algn="ctr">
              <a:buFont typeface="Wingdings" pitchFamily="2" charset="2"/>
              <a:buNone/>
            </a:pPr>
            <a:endParaRPr lang="es-ES" sz="2600" smtClean="0"/>
          </a:p>
          <a:p>
            <a:pPr marL="0" indent="0" algn="ctr">
              <a:buFont typeface="Wingdings" pitchFamily="2" charset="2"/>
              <a:buNone/>
            </a:pPr>
            <a:r>
              <a:rPr lang="es-ES" sz="2400" smtClean="0"/>
              <a:t>vkempa@etui.org</a:t>
            </a:r>
          </a:p>
          <a:p>
            <a:pPr marL="0" indent="0" algn="ctr">
              <a:buFont typeface="Wingdings" pitchFamily="2" charset="2"/>
              <a:buNone/>
            </a:pPr>
            <a:endParaRPr lang="en-GB" sz="2000" smtClean="0"/>
          </a:p>
        </p:txBody>
      </p:sp>
    </p:spTree>
  </p:cSld>
  <p:clrMapOvr>
    <a:masterClrMapping/>
  </p:clrMapOvr>
  <p:transition spd="slow">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p:cNvPicPr>
          <p:nvPr/>
        </p:nvPicPr>
        <p:blipFill>
          <a:blip r:embed="rId2"/>
          <a:srcRect/>
          <a:stretch>
            <a:fillRect/>
          </a:stretch>
        </p:blipFill>
        <p:spPr bwMode="auto">
          <a:xfrm>
            <a:off x="0" y="804863"/>
            <a:ext cx="9144000" cy="6089650"/>
          </a:xfrm>
          <a:prstGeom prst="rect">
            <a:avLst/>
          </a:prstGeom>
          <a:noFill/>
          <a:ln w="9525">
            <a:noFill/>
            <a:miter lim="800000"/>
            <a:headEnd/>
            <a:tailEnd/>
          </a:ln>
        </p:spPr>
      </p:pic>
      <p:sp>
        <p:nvSpPr>
          <p:cNvPr id="69634" name="TextBox 3"/>
          <p:cNvSpPr txBox="1">
            <a:spLocks noChangeArrowheads="1"/>
          </p:cNvSpPr>
          <p:nvPr/>
        </p:nvSpPr>
        <p:spPr bwMode="auto">
          <a:xfrm>
            <a:off x="5867400" y="1844675"/>
            <a:ext cx="3132138" cy="1754188"/>
          </a:xfrm>
          <a:prstGeom prst="rect">
            <a:avLst/>
          </a:prstGeom>
          <a:noFill/>
          <a:ln w="9525">
            <a:noFill/>
            <a:miter lim="800000"/>
            <a:headEnd/>
            <a:tailEnd/>
          </a:ln>
        </p:spPr>
        <p:txBody>
          <a:bodyPr>
            <a:spAutoFit/>
          </a:bodyPr>
          <a:lstStyle/>
          <a:p>
            <a:r>
              <a:rPr lang="en-US" sz="3600" b="1">
                <a:solidFill>
                  <a:srgbClr val="FF0000"/>
                </a:solidFill>
              </a:rPr>
              <a:t>12.30 - 13.30</a:t>
            </a:r>
          </a:p>
          <a:p>
            <a:r>
              <a:rPr lang="en-US" sz="3600" b="1">
                <a:solidFill>
                  <a:srgbClr val="FF0000"/>
                </a:solidFill>
              </a:rPr>
              <a:t>Refreshment Break</a:t>
            </a:r>
            <a:endParaRPr lang="en-GB" sz="3600" b="1">
              <a:solidFill>
                <a:srgbClr val="FF0000"/>
              </a:solidFill>
            </a:endParaRPr>
          </a:p>
        </p:txBody>
      </p:sp>
    </p:spTree>
  </p:cSld>
  <p:clrMapOvr>
    <a:masterClrMapping/>
  </p:clrMapOvr>
  <p:transition spd="slow">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Date Placeholder 3"/>
          <p:cNvSpPr>
            <a:spLocks noGrp="1"/>
          </p:cNvSpPr>
          <p:nvPr>
            <p:ph type="dt" sz="quarter" idx="4294967295"/>
          </p:nvPr>
        </p:nvSpPr>
        <p:spPr bwMode="auto">
          <a:xfrm>
            <a:off x="0" y="6119813"/>
            <a:ext cx="4562475" cy="723900"/>
          </a:xfrm>
          <a:prstGeom prst="rect">
            <a:avLst/>
          </a:prstGeom>
          <a:noFill/>
          <a:ln>
            <a:miter lim="800000"/>
            <a:headEnd/>
            <a:tailEnd/>
          </a:ln>
        </p:spPr>
        <p:txBody>
          <a:bodyPr lIns="90000" tIns="46800" rIns="90000" bIns="46800"/>
          <a:lstStyle/>
          <a:p>
            <a:pPr algn="ctr" defTabSz="449263">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300" b="1">
                <a:solidFill>
                  <a:srgbClr val="FFFFFF"/>
                </a:solidFill>
              </a:rPr>
              <a:t>Taiex Seminar on Trade Union Course</a:t>
            </a:r>
          </a:p>
          <a:p>
            <a:pPr algn="ctr" defTabSz="449263">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300" b="1">
                <a:solidFill>
                  <a:srgbClr val="FFFFFF"/>
                </a:solidFill>
              </a:rPr>
              <a:t> for Occupational Health and Safety Representatives </a:t>
            </a:r>
          </a:p>
          <a:p>
            <a:pPr algn="ctr" defTabSz="449263">
              <a:buClr>
                <a:srgbClr val="33CC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33CCFF"/>
                </a:solidFill>
              </a:rPr>
              <a:t>Skopje, 7-9 February 2008</a:t>
            </a:r>
          </a:p>
        </p:txBody>
      </p:sp>
      <p:pic>
        <p:nvPicPr>
          <p:cNvPr id="28673" name="Picture 1"/>
          <p:cNvPicPr>
            <a:picLocks noChangeAspect="1" noChangeArrowheads="1"/>
          </p:cNvPicPr>
          <p:nvPr/>
        </p:nvPicPr>
        <p:blipFill>
          <a:blip r:embed="rId3"/>
          <a:srcRect/>
          <a:stretch>
            <a:fillRect/>
          </a:stretch>
        </p:blipFill>
        <p:spPr bwMode="auto">
          <a:xfrm>
            <a:off x="0" y="-2259013"/>
            <a:ext cx="9144000" cy="9359901"/>
          </a:xfrm>
          <a:prstGeom prst="rect">
            <a:avLst/>
          </a:prstGeom>
          <a:solidFill>
            <a:srgbClr val="CCFFCC"/>
          </a:solidFill>
          <a:ln w="9360">
            <a:solidFill>
              <a:srgbClr val="3366CC"/>
            </a:solidFill>
            <a:miter lim="800000"/>
            <a:headEnd/>
            <a:tailEnd/>
          </a:ln>
        </p:spPr>
      </p:pic>
      <p:sp>
        <p:nvSpPr>
          <p:cNvPr id="70659" name="Rectangle 2"/>
          <p:cNvSpPr>
            <a:spLocks noChangeArrowheads="1"/>
          </p:cNvSpPr>
          <p:nvPr/>
        </p:nvSpPr>
        <p:spPr bwMode="auto">
          <a:xfrm>
            <a:off x="4319588" y="3017838"/>
            <a:ext cx="506412" cy="823912"/>
          </a:xfrm>
          <a:prstGeom prst="rect">
            <a:avLst/>
          </a:prstGeom>
          <a:noFill/>
          <a:ln w="9525">
            <a:noFill/>
            <a:miter lim="800000"/>
            <a:headEnd/>
            <a:tailEnd/>
          </a:ln>
        </p:spPr>
        <p:txBody>
          <a:bodyPr wrap="none" anchor="ctr"/>
          <a:lstStyle/>
          <a:p>
            <a:endParaRPr lang="en-GB"/>
          </a:p>
        </p:txBody>
      </p:sp>
      <p:sp>
        <p:nvSpPr>
          <p:cNvPr id="70660" name="Text Box 3"/>
          <p:cNvSpPr txBox="1">
            <a:spLocks noChangeArrowheads="1"/>
          </p:cNvSpPr>
          <p:nvPr/>
        </p:nvSpPr>
        <p:spPr bwMode="auto">
          <a:xfrm>
            <a:off x="684213" y="2276475"/>
            <a:ext cx="2303462" cy="306388"/>
          </a:xfrm>
          <a:prstGeom prst="rect">
            <a:avLst/>
          </a:prstGeom>
          <a:solidFill>
            <a:srgbClr val="008000"/>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Identify hazard</a:t>
            </a:r>
          </a:p>
        </p:txBody>
      </p:sp>
      <p:sp>
        <p:nvSpPr>
          <p:cNvPr id="70661" name="Text Box 4"/>
          <p:cNvSpPr txBox="1">
            <a:spLocks noChangeArrowheads="1"/>
          </p:cNvSpPr>
          <p:nvPr/>
        </p:nvSpPr>
        <p:spPr bwMode="auto">
          <a:xfrm>
            <a:off x="611188" y="3716338"/>
            <a:ext cx="1366837" cy="520700"/>
          </a:xfrm>
          <a:prstGeom prst="rect">
            <a:avLst/>
          </a:prstGeom>
          <a:solidFill>
            <a:srgbClr val="008000"/>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Evaluate the risk</a:t>
            </a:r>
          </a:p>
        </p:txBody>
      </p:sp>
      <p:sp>
        <p:nvSpPr>
          <p:cNvPr id="70662" name="Text Box 5"/>
          <p:cNvSpPr txBox="1">
            <a:spLocks noChangeArrowheads="1"/>
          </p:cNvSpPr>
          <p:nvPr/>
        </p:nvSpPr>
        <p:spPr bwMode="auto">
          <a:xfrm>
            <a:off x="971550" y="5157788"/>
            <a:ext cx="1944688" cy="631825"/>
          </a:xfrm>
          <a:prstGeom prst="rect">
            <a:avLst/>
          </a:prstGeom>
          <a:solidFill>
            <a:srgbClr val="008000"/>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Eliminate</a:t>
            </a:r>
          </a:p>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the risk</a:t>
            </a:r>
          </a:p>
        </p:txBody>
      </p:sp>
      <p:sp>
        <p:nvSpPr>
          <p:cNvPr id="70663" name="Text Box 6"/>
          <p:cNvSpPr txBox="1">
            <a:spLocks noChangeArrowheads="1"/>
          </p:cNvSpPr>
          <p:nvPr/>
        </p:nvSpPr>
        <p:spPr bwMode="auto">
          <a:xfrm>
            <a:off x="6516688" y="620713"/>
            <a:ext cx="2087562" cy="306387"/>
          </a:xfrm>
          <a:prstGeom prst="rect">
            <a:avLst/>
          </a:prstGeom>
          <a:solidFill>
            <a:srgbClr val="008000"/>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Find a substitution</a:t>
            </a:r>
          </a:p>
        </p:txBody>
      </p:sp>
      <p:sp>
        <p:nvSpPr>
          <p:cNvPr id="70664" name="Text Box 7"/>
          <p:cNvSpPr txBox="1">
            <a:spLocks noChangeArrowheads="1"/>
          </p:cNvSpPr>
          <p:nvPr/>
        </p:nvSpPr>
        <p:spPr bwMode="auto">
          <a:xfrm>
            <a:off x="5580063" y="1844675"/>
            <a:ext cx="2447925" cy="306388"/>
          </a:xfrm>
          <a:prstGeom prst="rect">
            <a:avLst/>
          </a:prstGeom>
          <a:solidFill>
            <a:srgbClr val="008000"/>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Control the risk </a:t>
            </a:r>
          </a:p>
        </p:txBody>
      </p:sp>
      <p:sp>
        <p:nvSpPr>
          <p:cNvPr id="70665" name="Text Box 8"/>
          <p:cNvSpPr txBox="1">
            <a:spLocks noChangeArrowheads="1"/>
          </p:cNvSpPr>
          <p:nvPr/>
        </p:nvSpPr>
        <p:spPr bwMode="auto">
          <a:xfrm>
            <a:off x="5508625" y="3429000"/>
            <a:ext cx="2592388" cy="306388"/>
          </a:xfrm>
          <a:prstGeom prst="rect">
            <a:avLst/>
          </a:prstGeom>
          <a:solidFill>
            <a:srgbClr val="008000"/>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Protect yourself</a:t>
            </a:r>
          </a:p>
        </p:txBody>
      </p:sp>
      <p:sp>
        <p:nvSpPr>
          <p:cNvPr id="70666" name="Text Box 9"/>
          <p:cNvSpPr txBox="1">
            <a:spLocks noChangeArrowheads="1"/>
          </p:cNvSpPr>
          <p:nvPr/>
        </p:nvSpPr>
        <p:spPr bwMode="auto">
          <a:xfrm>
            <a:off x="5508625" y="5229225"/>
            <a:ext cx="1727200" cy="306388"/>
          </a:xfrm>
          <a:prstGeom prst="rect">
            <a:avLst/>
          </a:prstGeom>
          <a:solidFill>
            <a:srgbClr val="333399"/>
          </a:solidFill>
          <a:ln w="9525">
            <a:noFill/>
            <a:miter lim="800000"/>
            <a:headEnd/>
            <a:tailEnd/>
          </a:ln>
        </p:spPr>
        <p:txBody>
          <a:bodyPr lIns="90000" tIns="46800" rIns="90000" bIns="46800">
            <a:spAutoFit/>
          </a:bodyPr>
          <a:lstStyle/>
          <a:p>
            <a:pPr>
              <a:spcBef>
                <a:spcPts val="875"/>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OR  ESCAPE!</a:t>
            </a:r>
          </a:p>
        </p:txBody>
      </p:sp>
      <p:sp>
        <p:nvSpPr>
          <p:cNvPr id="70667" name="Text Box 10"/>
          <p:cNvSpPr txBox="1">
            <a:spLocks noChangeArrowheads="1"/>
          </p:cNvSpPr>
          <p:nvPr/>
        </p:nvSpPr>
        <p:spPr bwMode="auto">
          <a:xfrm>
            <a:off x="179388" y="0"/>
            <a:ext cx="4105275" cy="1893888"/>
          </a:xfrm>
          <a:prstGeom prst="rect">
            <a:avLst/>
          </a:prstGeom>
          <a:solidFill>
            <a:srgbClr val="008000"/>
          </a:solidFill>
          <a:ln w="9525">
            <a:noFill/>
            <a:miter lim="800000"/>
            <a:headEnd/>
            <a:tailEnd/>
          </a:ln>
        </p:spPr>
        <p:txBody>
          <a:bodyPr lIns="90000" tIns="46800" rIns="90000" bIns="46800">
            <a:spAutoFit/>
          </a:bodyPr>
          <a:lstStyle/>
          <a:p>
            <a:pPr algn="ctr">
              <a:spcBef>
                <a:spcPts val="63"/>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00" b="1">
              <a:solidFill>
                <a:srgbClr val="FFFFFF"/>
              </a:solidFill>
              <a:latin typeface="Verdana" pitchFamily="34" charset="0"/>
            </a:endParaRPr>
          </a:p>
          <a:p>
            <a:pPr algn="ctr">
              <a:spcBef>
                <a:spcPts val="1750"/>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b="1">
                <a:solidFill>
                  <a:srgbClr val="FFFFFF"/>
                </a:solidFill>
                <a:latin typeface="Verdana" pitchFamily="34" charset="0"/>
              </a:rPr>
              <a:t>Prevention</a:t>
            </a:r>
            <a:r>
              <a:rPr lang="en-GB" altLang="en-US" sz="4000">
                <a:solidFill>
                  <a:schemeClr val="bg1"/>
                </a:solidFill>
                <a:latin typeface="Verdana" pitchFamily="34" charset="0"/>
              </a:rPr>
              <a:t> </a:t>
            </a:r>
            <a:r>
              <a:rPr lang="en-GB" altLang="en-US" sz="4000" b="1">
                <a:solidFill>
                  <a:srgbClr val="FFFFFF"/>
                </a:solidFill>
                <a:latin typeface="Verdana" pitchFamily="34" charset="0"/>
              </a:rPr>
              <a:t>Principles</a:t>
            </a:r>
          </a:p>
          <a:p>
            <a:pPr algn="ctr">
              <a:spcBef>
                <a:spcPts val="1750"/>
              </a:spcBef>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800" b="1">
              <a:solidFill>
                <a:srgbClr val="FFFFFF"/>
              </a:solidFill>
              <a:latin typeface="Verdana" pitchFamily="34"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fill="hold" nodeType="clickEffect">
                                  <p:stCondLst>
                                    <p:cond delay="0"/>
                                  </p:stCondLst>
                                  <p:childTnLst>
                                    <p:set>
                                      <p:cBhvr additive="repl">
                                        <p:cTn id="6" dur="1" fill="hold">
                                          <p:stCondLst>
                                            <p:cond delay="0"/>
                                          </p:stCondLst>
                                        </p:cTn>
                                        <p:tgtEl>
                                          <p:spTgt spid="28673"/>
                                        </p:tgtEl>
                                        <p:attrNameLst>
                                          <p:attrName>style.visibility</p:attrName>
                                        </p:attrNameLst>
                                      </p:cBhvr>
                                      <p:to>
                                        <p:strVal val="visible"/>
                                      </p:to>
                                    </p:set>
                                    <p:animEffect transition="in" filter="fade">
                                      <p:cBhvr additive="repl">
                                        <p:cTn id="7" dur="2000"/>
                                        <p:tgtEl>
                                          <p:spTgt spid="28673"/>
                                        </p:tgtEl>
                                      </p:cBhvr>
                                    </p:animEffect>
                                    <p:anim calcmode="lin" valueType="num">
                                      <p:cBhvr additive="repl">
                                        <p:cTn id="8" dur="2000" fill="hold"/>
                                        <p:tgtEl>
                                          <p:spTgt spid="28673"/>
                                        </p:tgtEl>
                                        <p:attrNameLst>
                                          <p:attrName>ppt_x</p:attrName>
                                        </p:attrNameLst>
                                      </p:cBhvr>
                                      <p:tavLst>
                                        <p:tav tm="100000">
                                          <p:val>
                                            <p:strVal val="#ppt_x"/>
                                          </p:val>
                                        </p:tav>
                                        <p:tav>
                                          <p:val>
                                            <p:strVal val="#ppt_x"/>
                                          </p:val>
                                        </p:tav>
                                      </p:tavLst>
                                    </p:anim>
                                    <p:anim calcmode="lin" valueType="num">
                                      <p:cBhvr additive="repl">
                                        <p:cTn id="9" dur="1800" decel="100000" fill="hold"/>
                                        <p:tgtEl>
                                          <p:spTgt spid="28673"/>
                                        </p:tgtEl>
                                        <p:attrNameLst>
                                          <p:attrName>ppt_y</p:attrName>
                                        </p:attrNameLst>
                                      </p:cBhvr>
                                      <p:tavLst>
                                        <p:tav tm="100000">
                                          <p:val>
                                            <p:strVal val="#ppt_y+1"/>
                                          </p:val>
                                        </p:tav>
                                        <p:tav>
                                          <p:val>
                                            <p:strVal val="#ppt_y-.03"/>
                                          </p:val>
                                        </p:tav>
                                      </p:tavLst>
                                    </p:anim>
                                    <p:anim calcmode="lin" valueType="num">
                                      <p:cBhvr additive="repl">
                                        <p:cTn id="10" dur="200" accel="100000" fill="hold">
                                          <p:stCondLst>
                                            <p:cond delay="1800"/>
                                          </p:stCondLst>
                                        </p:cTn>
                                        <p:tgtEl>
                                          <p:spTgt spid="28673"/>
                                        </p:tgtEl>
                                        <p:attrNameLst>
                                          <p:attrName>ppt_y</p:attrName>
                                        </p:attrNameLst>
                                      </p:cBhvr>
                                      <p:tavLst>
                                        <p:tav tm="100000">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
          <p:cNvGrpSpPr>
            <a:grpSpLocks/>
          </p:cNvGrpSpPr>
          <p:nvPr/>
        </p:nvGrpSpPr>
        <p:grpSpPr bwMode="auto">
          <a:xfrm>
            <a:off x="396875" y="-55563"/>
            <a:ext cx="8045450" cy="6613526"/>
            <a:chOff x="250" y="-35"/>
            <a:chExt cx="5068" cy="4166"/>
          </a:xfrm>
        </p:grpSpPr>
        <p:sp>
          <p:nvSpPr>
            <p:cNvPr id="72707" name="AutoShape 2"/>
            <p:cNvSpPr>
              <a:spLocks noChangeArrowheads="1"/>
            </p:cNvSpPr>
            <p:nvPr/>
          </p:nvSpPr>
          <p:spPr bwMode="auto">
            <a:xfrm>
              <a:off x="250" y="-35"/>
              <a:ext cx="5069" cy="4167"/>
            </a:xfrm>
            <a:prstGeom prst="roundRect">
              <a:avLst>
                <a:gd name="adj" fmla="val 23"/>
              </a:avLst>
            </a:prstGeom>
            <a:noFill/>
            <a:ln w="9525">
              <a:noFill/>
              <a:round/>
              <a:headEnd/>
              <a:tailEnd/>
            </a:ln>
          </p:spPr>
          <p:txBody>
            <a:bodyPr wrap="none" anchor="ctr"/>
            <a:lstStyle/>
            <a:p>
              <a:endParaRPr lang="en-GB"/>
            </a:p>
          </p:txBody>
        </p:sp>
        <p:sp>
          <p:nvSpPr>
            <p:cNvPr id="72708" name="Line 3"/>
            <p:cNvSpPr>
              <a:spLocks noChangeShapeType="1"/>
            </p:cNvSpPr>
            <p:nvPr/>
          </p:nvSpPr>
          <p:spPr bwMode="auto">
            <a:xfrm flipH="1" flipV="1">
              <a:off x="2124" y="1410"/>
              <a:ext cx="339" cy="328"/>
            </a:xfrm>
            <a:prstGeom prst="line">
              <a:avLst/>
            </a:prstGeom>
            <a:noFill/>
            <a:ln w="38160">
              <a:solidFill>
                <a:srgbClr val="000000"/>
              </a:solidFill>
              <a:miter lim="800000"/>
              <a:headEnd/>
              <a:tailEnd/>
            </a:ln>
          </p:spPr>
          <p:txBody>
            <a:bodyPr/>
            <a:lstStyle/>
            <a:p>
              <a:endParaRPr lang="pt-PT"/>
            </a:p>
          </p:txBody>
        </p:sp>
        <p:sp>
          <p:nvSpPr>
            <p:cNvPr id="72709" name="Oval 4"/>
            <p:cNvSpPr>
              <a:spLocks noChangeArrowheads="1"/>
            </p:cNvSpPr>
            <p:nvPr/>
          </p:nvSpPr>
          <p:spPr bwMode="auto">
            <a:xfrm>
              <a:off x="1342" y="653"/>
              <a:ext cx="926" cy="894"/>
            </a:xfrm>
            <a:prstGeom prst="ellipse">
              <a:avLst/>
            </a:prstGeom>
            <a:solidFill>
              <a:srgbClr val="9966FF"/>
            </a:solidFill>
            <a:ln w="28440">
              <a:solidFill>
                <a:srgbClr val="5F0FFF"/>
              </a:solidFill>
              <a:miter lim="800000"/>
              <a:headEnd/>
              <a:tailEnd/>
            </a:ln>
          </p:spPr>
          <p:txBody>
            <a:bodyPr wrap="none"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Education</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Funds</a:t>
              </a:r>
            </a:p>
          </p:txBody>
        </p:sp>
        <p:sp>
          <p:nvSpPr>
            <p:cNvPr id="72710" name="Line 5"/>
            <p:cNvSpPr>
              <a:spLocks noChangeShapeType="1"/>
            </p:cNvSpPr>
            <p:nvPr/>
          </p:nvSpPr>
          <p:spPr bwMode="auto">
            <a:xfrm flipH="1">
              <a:off x="1853" y="2048"/>
              <a:ext cx="476" cy="1"/>
            </a:xfrm>
            <a:prstGeom prst="line">
              <a:avLst/>
            </a:prstGeom>
            <a:noFill/>
            <a:ln w="38160">
              <a:solidFill>
                <a:srgbClr val="000000"/>
              </a:solidFill>
              <a:miter lim="800000"/>
              <a:headEnd/>
              <a:tailEnd/>
            </a:ln>
          </p:spPr>
          <p:txBody>
            <a:bodyPr/>
            <a:lstStyle/>
            <a:p>
              <a:endParaRPr lang="pt-PT"/>
            </a:p>
          </p:txBody>
        </p:sp>
        <p:sp>
          <p:nvSpPr>
            <p:cNvPr id="72711" name="Oval 6"/>
            <p:cNvSpPr>
              <a:spLocks noChangeArrowheads="1"/>
            </p:cNvSpPr>
            <p:nvPr/>
          </p:nvSpPr>
          <p:spPr bwMode="auto">
            <a:xfrm>
              <a:off x="935" y="1600"/>
              <a:ext cx="926" cy="894"/>
            </a:xfrm>
            <a:prstGeom prst="ellipse">
              <a:avLst/>
            </a:prstGeom>
            <a:solidFill>
              <a:srgbClr val="FF00FF"/>
            </a:solidFill>
            <a:ln w="28440">
              <a:solidFill>
                <a:srgbClr val="CA00CA"/>
              </a:solidFill>
              <a:miter lim="800000"/>
              <a:headEnd/>
              <a:tailEnd/>
            </a:ln>
          </p:spPr>
          <p:txBody>
            <a:bodyPr wrap="none" lIns="0" tIns="0" rIns="0" bIns="0" anchor="ctr"/>
            <a:lstStyle/>
            <a:p>
              <a:pPr algn="ct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 b="1">
                  <a:solidFill>
                    <a:srgbClr val="000000"/>
                  </a:solidFill>
                </a:rPr>
                <a:t> </a:t>
              </a:r>
            </a:p>
            <a:p>
              <a:pPr algn="ct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b="1">
                  <a:solidFill>
                    <a:srgbClr val="000000"/>
                  </a:solidFill>
                </a:rPr>
                <a:t> </a:t>
              </a:r>
              <a:r>
                <a:rPr lang="en-GB" altLang="en-US" sz="1400" b="1">
                  <a:solidFill>
                    <a:srgbClr val="000000"/>
                  </a:solidFill>
                  <a:latin typeface="Verdana" pitchFamily="34" charset="0"/>
                </a:rPr>
                <a:t>Systematic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H&amp;S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Management</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Democracy</a:t>
              </a:r>
            </a:p>
          </p:txBody>
        </p:sp>
        <p:sp>
          <p:nvSpPr>
            <p:cNvPr id="72712" name="Line 7"/>
            <p:cNvSpPr>
              <a:spLocks noChangeShapeType="1"/>
            </p:cNvSpPr>
            <p:nvPr/>
          </p:nvSpPr>
          <p:spPr bwMode="auto">
            <a:xfrm flipH="1">
              <a:off x="2125" y="2363"/>
              <a:ext cx="340" cy="318"/>
            </a:xfrm>
            <a:prstGeom prst="line">
              <a:avLst/>
            </a:prstGeom>
            <a:noFill/>
            <a:ln w="38160">
              <a:solidFill>
                <a:srgbClr val="000000"/>
              </a:solidFill>
              <a:miter lim="800000"/>
              <a:headEnd/>
              <a:tailEnd/>
            </a:ln>
          </p:spPr>
          <p:txBody>
            <a:bodyPr/>
            <a:lstStyle/>
            <a:p>
              <a:endParaRPr lang="pt-PT"/>
            </a:p>
          </p:txBody>
        </p:sp>
        <p:sp>
          <p:nvSpPr>
            <p:cNvPr id="72713" name="Oval 8"/>
            <p:cNvSpPr>
              <a:spLocks noChangeArrowheads="1"/>
            </p:cNvSpPr>
            <p:nvPr/>
          </p:nvSpPr>
          <p:spPr bwMode="auto">
            <a:xfrm>
              <a:off x="1342" y="2548"/>
              <a:ext cx="926" cy="894"/>
            </a:xfrm>
            <a:prstGeom prst="ellipse">
              <a:avLst/>
            </a:prstGeom>
            <a:solidFill>
              <a:srgbClr val="FF0000"/>
            </a:solidFill>
            <a:ln w="28440">
              <a:solidFill>
                <a:srgbClr val="BE0000"/>
              </a:solidFill>
              <a:miter lim="800000"/>
              <a:headEnd/>
              <a:tailEnd/>
            </a:ln>
          </p:spPr>
          <p:txBody>
            <a:bodyPr wrap="none"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Partnership</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Independency</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Co-ordination</a:t>
              </a:r>
            </a:p>
          </p:txBody>
        </p:sp>
        <p:sp>
          <p:nvSpPr>
            <p:cNvPr id="72714" name="Line 9"/>
            <p:cNvSpPr>
              <a:spLocks noChangeShapeType="1"/>
            </p:cNvSpPr>
            <p:nvPr/>
          </p:nvSpPr>
          <p:spPr bwMode="auto">
            <a:xfrm>
              <a:off x="2787" y="2493"/>
              <a:ext cx="1" cy="450"/>
            </a:xfrm>
            <a:prstGeom prst="line">
              <a:avLst/>
            </a:prstGeom>
            <a:noFill/>
            <a:ln w="38160">
              <a:solidFill>
                <a:srgbClr val="000000"/>
              </a:solidFill>
              <a:miter lim="800000"/>
              <a:headEnd/>
              <a:tailEnd/>
            </a:ln>
          </p:spPr>
          <p:txBody>
            <a:bodyPr/>
            <a:lstStyle/>
            <a:p>
              <a:endParaRPr lang="pt-PT"/>
            </a:p>
          </p:txBody>
        </p:sp>
        <p:sp>
          <p:nvSpPr>
            <p:cNvPr id="72715" name="Oval 10"/>
            <p:cNvSpPr>
              <a:spLocks noChangeArrowheads="1"/>
            </p:cNvSpPr>
            <p:nvPr/>
          </p:nvSpPr>
          <p:spPr bwMode="auto">
            <a:xfrm>
              <a:off x="2323" y="2941"/>
              <a:ext cx="926" cy="894"/>
            </a:xfrm>
            <a:prstGeom prst="ellipse">
              <a:avLst/>
            </a:prstGeom>
            <a:solidFill>
              <a:srgbClr val="01BD0A"/>
            </a:solidFill>
            <a:ln w="28440">
              <a:solidFill>
                <a:srgbClr val="019308"/>
              </a:solidFill>
              <a:miter lim="800000"/>
              <a:headEnd/>
              <a:tailEnd/>
            </a:ln>
          </p:spPr>
          <p:txBody>
            <a:bodyPr wrap="none"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Workers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Reps</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New Forms</a:t>
              </a:r>
            </a:p>
          </p:txBody>
        </p:sp>
        <p:sp>
          <p:nvSpPr>
            <p:cNvPr id="72716" name="Line 11"/>
            <p:cNvSpPr>
              <a:spLocks noChangeShapeType="1"/>
            </p:cNvSpPr>
            <p:nvPr/>
          </p:nvSpPr>
          <p:spPr bwMode="auto">
            <a:xfrm>
              <a:off x="3113" y="2361"/>
              <a:ext cx="330" cy="318"/>
            </a:xfrm>
            <a:prstGeom prst="line">
              <a:avLst/>
            </a:prstGeom>
            <a:noFill/>
            <a:ln w="38160">
              <a:solidFill>
                <a:srgbClr val="000000"/>
              </a:solidFill>
              <a:miter lim="800000"/>
              <a:headEnd/>
              <a:tailEnd/>
            </a:ln>
          </p:spPr>
          <p:txBody>
            <a:bodyPr/>
            <a:lstStyle/>
            <a:p>
              <a:endParaRPr lang="pt-PT"/>
            </a:p>
          </p:txBody>
        </p:sp>
        <p:sp>
          <p:nvSpPr>
            <p:cNvPr id="72717" name="Oval 12"/>
            <p:cNvSpPr>
              <a:spLocks noChangeArrowheads="1"/>
            </p:cNvSpPr>
            <p:nvPr/>
          </p:nvSpPr>
          <p:spPr bwMode="auto">
            <a:xfrm>
              <a:off x="3305" y="2548"/>
              <a:ext cx="926" cy="894"/>
            </a:xfrm>
            <a:prstGeom prst="ellipse">
              <a:avLst/>
            </a:prstGeom>
            <a:solidFill>
              <a:srgbClr val="0399FF"/>
            </a:solidFill>
            <a:ln w="28440">
              <a:solidFill>
                <a:srgbClr val="4B595B"/>
              </a:solidFill>
              <a:miter lim="800000"/>
              <a:headEnd/>
              <a:tailEnd/>
            </a:ln>
          </p:spPr>
          <p:txBody>
            <a:bodyPr wrap="none"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Promotion</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Media</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Avareness</a:t>
              </a:r>
              <a:r>
                <a:rPr lang="en-GB" altLang="en-US" sz="1400" b="1">
                  <a:solidFill>
                    <a:srgbClr val="000000"/>
                  </a:solidFill>
                  <a:latin typeface="Verdana" pitchFamily="34" charset="0"/>
                </a:rPr>
                <a:t> </a:t>
              </a:r>
            </a:p>
          </p:txBody>
        </p:sp>
        <p:sp>
          <p:nvSpPr>
            <p:cNvPr id="72718" name="Line 13"/>
            <p:cNvSpPr>
              <a:spLocks noChangeShapeType="1"/>
            </p:cNvSpPr>
            <p:nvPr/>
          </p:nvSpPr>
          <p:spPr bwMode="auto">
            <a:xfrm>
              <a:off x="3247" y="2047"/>
              <a:ext cx="466" cy="1"/>
            </a:xfrm>
            <a:prstGeom prst="line">
              <a:avLst/>
            </a:prstGeom>
            <a:noFill/>
            <a:ln w="38160">
              <a:solidFill>
                <a:srgbClr val="000000"/>
              </a:solidFill>
              <a:miter lim="800000"/>
              <a:headEnd/>
              <a:tailEnd/>
            </a:ln>
          </p:spPr>
          <p:txBody>
            <a:bodyPr/>
            <a:lstStyle/>
            <a:p>
              <a:endParaRPr lang="pt-PT"/>
            </a:p>
          </p:txBody>
        </p:sp>
        <p:sp>
          <p:nvSpPr>
            <p:cNvPr id="72719" name="Oval 14"/>
            <p:cNvSpPr>
              <a:spLocks noChangeArrowheads="1"/>
            </p:cNvSpPr>
            <p:nvPr/>
          </p:nvSpPr>
          <p:spPr bwMode="auto">
            <a:xfrm>
              <a:off x="3711" y="1600"/>
              <a:ext cx="926" cy="894"/>
            </a:xfrm>
            <a:prstGeom prst="ellipse">
              <a:avLst/>
            </a:prstGeom>
            <a:solidFill>
              <a:srgbClr val="12F0DB"/>
            </a:solidFill>
            <a:ln w="28440">
              <a:solidFill>
                <a:srgbClr val="4B595B"/>
              </a:solidFill>
              <a:miter lim="800000"/>
              <a:headEnd/>
              <a:tailEnd/>
            </a:ln>
          </p:spPr>
          <p:txBody>
            <a:bodyPr wrap="none" lIns="117360" tIns="58680" rIns="117360" bIns="5868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Research</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Resources</a:t>
              </a:r>
            </a:p>
          </p:txBody>
        </p:sp>
        <p:sp>
          <p:nvSpPr>
            <p:cNvPr id="72720" name="Line 15"/>
            <p:cNvSpPr>
              <a:spLocks noChangeShapeType="1"/>
            </p:cNvSpPr>
            <p:nvPr/>
          </p:nvSpPr>
          <p:spPr bwMode="auto">
            <a:xfrm flipV="1">
              <a:off x="3111" y="1408"/>
              <a:ext cx="329" cy="330"/>
            </a:xfrm>
            <a:prstGeom prst="line">
              <a:avLst/>
            </a:prstGeom>
            <a:noFill/>
            <a:ln w="38160">
              <a:solidFill>
                <a:srgbClr val="000000"/>
              </a:solidFill>
              <a:miter lim="800000"/>
              <a:headEnd/>
              <a:tailEnd/>
            </a:ln>
          </p:spPr>
          <p:txBody>
            <a:bodyPr/>
            <a:lstStyle/>
            <a:p>
              <a:endParaRPr lang="pt-PT"/>
            </a:p>
          </p:txBody>
        </p:sp>
        <p:sp>
          <p:nvSpPr>
            <p:cNvPr id="72721" name="Oval 16"/>
            <p:cNvSpPr>
              <a:spLocks noChangeArrowheads="1"/>
            </p:cNvSpPr>
            <p:nvPr/>
          </p:nvSpPr>
          <p:spPr bwMode="auto">
            <a:xfrm>
              <a:off x="3305" y="653"/>
              <a:ext cx="926" cy="894"/>
            </a:xfrm>
            <a:prstGeom prst="ellipse">
              <a:avLst/>
            </a:prstGeom>
            <a:solidFill>
              <a:srgbClr val="AAA864"/>
            </a:solidFill>
            <a:ln w="28440">
              <a:solidFill>
                <a:srgbClr val="4B595B"/>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Enforcement</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b="1">
                  <a:solidFill>
                    <a:srgbClr val="FFFFFF"/>
                  </a:solidFill>
                  <a:latin typeface="Verdana" pitchFamily="34" charset="0"/>
                </a:rPr>
                <a:t>Role of the state</a:t>
              </a:r>
            </a:p>
          </p:txBody>
        </p:sp>
        <p:sp>
          <p:nvSpPr>
            <p:cNvPr id="72722" name="Line 17"/>
            <p:cNvSpPr>
              <a:spLocks noChangeShapeType="1"/>
            </p:cNvSpPr>
            <p:nvPr/>
          </p:nvSpPr>
          <p:spPr bwMode="auto">
            <a:xfrm flipV="1">
              <a:off x="2785" y="1146"/>
              <a:ext cx="1" cy="462"/>
            </a:xfrm>
            <a:prstGeom prst="line">
              <a:avLst/>
            </a:prstGeom>
            <a:noFill/>
            <a:ln w="38160">
              <a:solidFill>
                <a:srgbClr val="000000"/>
              </a:solidFill>
              <a:miter lim="800000"/>
              <a:headEnd/>
              <a:tailEnd/>
            </a:ln>
          </p:spPr>
          <p:txBody>
            <a:bodyPr/>
            <a:lstStyle/>
            <a:p>
              <a:endParaRPr lang="pt-PT"/>
            </a:p>
          </p:txBody>
        </p:sp>
        <p:sp>
          <p:nvSpPr>
            <p:cNvPr id="72723" name="Oval 18"/>
            <p:cNvSpPr>
              <a:spLocks noChangeArrowheads="1"/>
            </p:cNvSpPr>
            <p:nvPr/>
          </p:nvSpPr>
          <p:spPr bwMode="auto">
            <a:xfrm>
              <a:off x="2323" y="260"/>
              <a:ext cx="926" cy="894"/>
            </a:xfrm>
            <a:prstGeom prst="ellipse">
              <a:avLst/>
            </a:prstGeom>
            <a:solidFill>
              <a:srgbClr val="FF8C01"/>
            </a:solidFill>
            <a:ln w="28440">
              <a:solidFill>
                <a:srgbClr val="D87600"/>
              </a:solidFill>
              <a:miter lim="800000"/>
              <a:headEnd/>
              <a:tailEnd/>
            </a:ln>
          </p:spPr>
          <p:txBody>
            <a:bodyPr wrap="none"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Coll. &amp; other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000000"/>
                  </a:solidFill>
                  <a:latin typeface="Verdana" pitchFamily="34" charset="0"/>
                </a:rPr>
                <a:t>agreements</a:t>
              </a:r>
            </a:p>
            <a:p>
              <a:pPr algn="ct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400" b="1">
                  <a:solidFill>
                    <a:srgbClr val="FFFFFF"/>
                  </a:solidFill>
                  <a:latin typeface="Verdana" pitchFamily="34" charset="0"/>
                </a:rPr>
                <a:t>Written Form</a:t>
              </a:r>
            </a:p>
          </p:txBody>
        </p:sp>
        <p:sp>
          <p:nvSpPr>
            <p:cNvPr id="72724" name="Oval 19"/>
            <p:cNvSpPr>
              <a:spLocks noChangeArrowheads="1"/>
            </p:cNvSpPr>
            <p:nvPr/>
          </p:nvSpPr>
          <p:spPr bwMode="auto">
            <a:xfrm>
              <a:off x="2323" y="1602"/>
              <a:ext cx="926" cy="894"/>
            </a:xfrm>
            <a:prstGeom prst="ellipse">
              <a:avLst/>
            </a:prstGeom>
            <a:solidFill>
              <a:srgbClr val="F1FD09"/>
            </a:solidFill>
            <a:ln w="28440">
              <a:solidFill>
                <a:srgbClr val="CAD402"/>
              </a:solidFill>
              <a:miter lim="800000"/>
              <a:headEnd/>
              <a:tailEnd/>
            </a:ln>
          </p:spPr>
          <p:txBody>
            <a:bodyPr wrap="none"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 b="1">
                <a:solidFill>
                  <a:srgbClr val="000000"/>
                </a:solidFill>
                <a:latin typeface="Verdana" pitchFamily="3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300" b="1">
                  <a:solidFill>
                    <a:srgbClr val="000000"/>
                  </a:solidFill>
                  <a:latin typeface="Verdana" pitchFamily="34" charset="0"/>
                </a:rPr>
                <a:t>SOCIAL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300" b="1">
                  <a:solidFill>
                    <a:srgbClr val="000000"/>
                  </a:solidFill>
                  <a:latin typeface="Verdana" pitchFamily="34" charset="0"/>
                </a:rPr>
                <a:t>DIALOGUE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300" b="1">
                  <a:solidFill>
                    <a:srgbClr val="000000"/>
                  </a:solidFill>
                  <a:latin typeface="Verdana" pitchFamily="34" charset="0"/>
                </a:rPr>
                <a:t> &amp;</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200" b="1">
                  <a:solidFill>
                    <a:srgbClr val="000000"/>
                  </a:solidFill>
                  <a:latin typeface="Verdana" pitchFamily="34" charset="0"/>
                </a:rPr>
                <a:t>CO-OPERATION</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200" b="1">
                <a:solidFill>
                  <a:srgbClr val="000000"/>
                </a:solidFill>
                <a:latin typeface="Verdana" pitchFamily="34" charset="0"/>
              </a:endParaRPr>
            </a:p>
          </p:txBody>
        </p:sp>
      </p:grpSp>
      <p:sp>
        <p:nvSpPr>
          <p:cNvPr id="72706" name="Text Box 20"/>
          <p:cNvSpPr txBox="1">
            <a:spLocks noChangeArrowheads="1"/>
          </p:cNvSpPr>
          <p:nvPr/>
        </p:nvSpPr>
        <p:spPr bwMode="auto">
          <a:xfrm>
            <a:off x="0" y="0"/>
            <a:ext cx="9144000" cy="368300"/>
          </a:xfrm>
          <a:prstGeom prst="rect">
            <a:avLst/>
          </a:prstGeom>
          <a:solidFill>
            <a:srgbClr val="0066FF"/>
          </a:solidFill>
          <a:ln w="9525">
            <a:noFill/>
            <a:miter lim="800000"/>
            <a:headEnd/>
            <a:tailEnd/>
          </a:ln>
        </p:spPr>
        <p:txBody>
          <a:bodyPr lIns="90000" tIns="46800" rIns="90000" bIns="46800">
            <a:spAutoFit/>
          </a:bodyPr>
          <a:lstStyle/>
          <a:p>
            <a:pPr algn="ctr">
              <a:spcBef>
                <a:spcPts val="1125"/>
              </a:spcBef>
              <a:buClr>
                <a:srgbClr val="33CCFF"/>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a:solidFill>
                  <a:srgbClr val="33CCFF"/>
                </a:solidFill>
              </a:rPr>
              <a:t>Co-operation of all the actors in the area of prevention</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clickEffect">
                                  <p:stCondLst>
                                    <p:cond delay="0"/>
                                  </p:stCondLst>
                                  <p:childTnLst>
                                    <p:set>
                                      <p:cBhvr additive="repl">
                                        <p:cTn id="6" dur="1" fill="hold">
                                          <p:stCondLst>
                                            <p:cond delay="0"/>
                                          </p:stCondLst>
                                        </p:cTn>
                                        <p:tgtEl>
                                          <p:spTgt spid="27649"/>
                                        </p:tgtEl>
                                        <p:attrNameLst>
                                          <p:attrName>style.visibility</p:attrName>
                                        </p:attrNameLst>
                                      </p:cBhvr>
                                      <p:to>
                                        <p:strVal val="visible"/>
                                      </p:to>
                                    </p:set>
                                    <p:animEffect transition="in" filter="fade">
                                      <p:cBhvr additive="repl">
                                        <p:cTn id="7" dur="5000"/>
                                        <p:tgtEl>
                                          <p:spTgt spid="27649"/>
                                        </p:tgtEl>
                                      </p:cBhvr>
                                    </p:animEffect>
                                    <p:anim calcmode="lin" valueType="num">
                                      <p:cBhvr additive="repl">
                                        <p:cTn id="8" dur="5000" fill="hold"/>
                                        <p:tgtEl>
                                          <p:spTgt spid="27649"/>
                                        </p:tgtEl>
                                        <p:attrNameLst>
                                          <p:attrName>r</p:attrName>
                                        </p:attrNameLst>
                                      </p:cBhvr>
                                      <p:tavLst>
                                        <p:tav tm="100000">
                                          <p:val>
                                            <p:strVal val="720"/>
                                          </p:val>
                                        </p:tav>
                                        <p:tav>
                                          <p:val>
                                            <p:strVal val="0"/>
                                          </p:val>
                                        </p:tav>
                                      </p:tavLst>
                                    </p:anim>
                                    <p:anim calcmode="lin" valueType="num">
                                      <p:cBhvr additive="repl">
                                        <p:cTn id="9" dur="5000" fill="hold"/>
                                        <p:tgtEl>
                                          <p:spTgt spid="27649"/>
                                        </p:tgtEl>
                                        <p:attrNameLst>
                                          <p:attrName>ppt_h</p:attrName>
                                        </p:attrNameLst>
                                      </p:cBhvr>
                                      <p:tavLst>
                                        <p:tav tm="100000">
                                          <p:val>
                                            <p:fltVal val="0"/>
                                          </p:val>
                                        </p:tav>
                                        <p:tav>
                                          <p:val>
                                            <p:strVal val="#ppt_h"/>
                                          </p:val>
                                        </p:tav>
                                      </p:tavLst>
                                    </p:anim>
                                    <p:anim calcmode="lin" valueType="num">
                                      <p:cBhvr additive="repl">
                                        <p:cTn id="10" dur="5000" fill="hold"/>
                                        <p:tgtEl>
                                          <p:spTgt spid="27649"/>
                                        </p:tgtEl>
                                        <p:attrNameLst>
                                          <p:attrName>ppt_w</p:attrName>
                                        </p:attrNameLst>
                                      </p:cBhvr>
                                      <p:tavLst>
                                        <p:tav tm="100000">
                                          <p:val>
                                            <p:fltVal val="0"/>
                                          </p:val>
                                        </p:tav>
                                        <p:tav>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0"/>
          <p:cNvSpPr txBox="1">
            <a:spLocks noChangeArrowheads="1"/>
          </p:cNvSpPr>
          <p:nvPr/>
        </p:nvSpPr>
        <p:spPr bwMode="auto">
          <a:xfrm>
            <a:off x="0" y="-46038"/>
            <a:ext cx="9144000" cy="368301"/>
          </a:xfrm>
          <a:prstGeom prst="rect">
            <a:avLst/>
          </a:prstGeom>
          <a:solidFill>
            <a:srgbClr val="0066FF"/>
          </a:solidFill>
          <a:ln w="9525">
            <a:noFill/>
            <a:miter lim="800000"/>
            <a:headEnd/>
            <a:tailEnd/>
          </a:ln>
        </p:spPr>
        <p:txBody>
          <a:bodyPr lIns="90000" tIns="46800" rIns="90000" bIns="46800">
            <a:spAutoFit/>
          </a:bodyPr>
          <a:lstStyle/>
          <a:p>
            <a:pPr algn="ctr">
              <a:spcBef>
                <a:spcPts val="1125"/>
              </a:spcBef>
              <a:buClr>
                <a:srgbClr val="33CCFF"/>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solidFill>
                  <a:srgbClr val="33CCFF"/>
                </a:solidFill>
              </a:rPr>
              <a:t>V</a:t>
            </a:r>
            <a:r>
              <a:rPr lang="en-GB" altLang="en-US" b="1">
                <a:solidFill>
                  <a:srgbClr val="33CCFF"/>
                </a:solidFill>
              </a:rPr>
              <a:t>ISION ZERO</a:t>
            </a:r>
          </a:p>
        </p:txBody>
      </p:sp>
      <p:pic>
        <p:nvPicPr>
          <p:cNvPr id="74754" name="Picture 5"/>
          <p:cNvPicPr>
            <a:picLocks noChangeAspect="1"/>
          </p:cNvPicPr>
          <p:nvPr/>
        </p:nvPicPr>
        <p:blipFill>
          <a:blip r:embed="rId3"/>
          <a:srcRect/>
          <a:stretch>
            <a:fillRect/>
          </a:stretch>
        </p:blipFill>
        <p:spPr bwMode="auto">
          <a:xfrm>
            <a:off x="1403350" y="331788"/>
            <a:ext cx="6337300" cy="6194425"/>
          </a:xfrm>
          <a:prstGeom prst="rect">
            <a:avLst/>
          </a:prstGeom>
          <a:noFill/>
          <a:ln w="9525">
            <a:noFill/>
            <a:miter lim="800000"/>
            <a:headEnd/>
            <a:tailEnd/>
          </a:ln>
        </p:spPr>
      </p:pic>
    </p:spTree>
  </p:cSld>
  <p:clrMapOvr>
    <a:masterClrMapping/>
  </p:clrMapOvr>
  <p:transition spd="slow">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20"/>
          <p:cNvSpPr txBox="1">
            <a:spLocks noChangeArrowheads="1"/>
          </p:cNvSpPr>
          <p:nvPr/>
        </p:nvSpPr>
        <p:spPr bwMode="auto">
          <a:xfrm>
            <a:off x="0" y="-46038"/>
            <a:ext cx="9144000" cy="368301"/>
          </a:xfrm>
          <a:prstGeom prst="rect">
            <a:avLst/>
          </a:prstGeom>
          <a:solidFill>
            <a:srgbClr val="0066FF"/>
          </a:solidFill>
          <a:ln w="9525">
            <a:noFill/>
            <a:miter lim="800000"/>
            <a:headEnd/>
            <a:tailEnd/>
          </a:ln>
        </p:spPr>
        <p:txBody>
          <a:bodyPr lIns="90000" tIns="46800" rIns="90000" bIns="46800">
            <a:spAutoFit/>
          </a:bodyPr>
          <a:lstStyle/>
          <a:p>
            <a:pPr algn="ctr">
              <a:spcBef>
                <a:spcPts val="1125"/>
              </a:spcBef>
              <a:buClr>
                <a:srgbClr val="33CCFF"/>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solidFill>
                  <a:srgbClr val="33CCFF"/>
                </a:solidFill>
              </a:rPr>
              <a:t>V</a:t>
            </a:r>
            <a:r>
              <a:rPr lang="en-GB" altLang="en-US" b="1">
                <a:solidFill>
                  <a:srgbClr val="33CCFF"/>
                </a:solidFill>
              </a:rPr>
              <a:t>ISION ZERO</a:t>
            </a:r>
          </a:p>
        </p:txBody>
      </p:sp>
      <p:sp>
        <p:nvSpPr>
          <p:cNvPr id="76802" name="TextBox 2"/>
          <p:cNvSpPr txBox="1">
            <a:spLocks noChangeArrowheads="1"/>
          </p:cNvSpPr>
          <p:nvPr/>
        </p:nvSpPr>
        <p:spPr bwMode="auto">
          <a:xfrm>
            <a:off x="0" y="692150"/>
            <a:ext cx="9144000" cy="5316538"/>
          </a:xfrm>
          <a:prstGeom prst="rect">
            <a:avLst/>
          </a:prstGeom>
          <a:noFill/>
          <a:ln w="9525">
            <a:noFill/>
            <a:miter lim="800000"/>
            <a:headEnd/>
            <a:tailEnd/>
          </a:ln>
        </p:spPr>
        <p:txBody>
          <a:bodyPr>
            <a:spAutoFit/>
          </a:bodyPr>
          <a:lstStyle/>
          <a:p>
            <a:r>
              <a:rPr lang="en-GB" sz="3200" b="1">
                <a:solidFill>
                  <a:srgbClr val="FFC000"/>
                </a:solidFill>
                <a:latin typeface="DGUVMeta-Bold"/>
              </a:rPr>
              <a:t>7 Golden Rules for VISION ZERO at Enterprise Level</a:t>
            </a:r>
          </a:p>
          <a:p>
            <a:endParaRPr lang="en-GB" b="1">
              <a:latin typeface="DGUVMeta-Bold"/>
            </a:endParaRPr>
          </a:p>
          <a:p>
            <a:pPr>
              <a:lnSpc>
                <a:spcPct val="150000"/>
              </a:lnSpc>
            </a:pPr>
            <a:r>
              <a:rPr lang="en-US" sz="2800" b="1">
                <a:latin typeface="VialogLTCom-Regular"/>
              </a:rPr>
              <a:t>1  Take leadership – demonstrate commitment</a:t>
            </a:r>
          </a:p>
          <a:p>
            <a:pPr>
              <a:lnSpc>
                <a:spcPct val="150000"/>
              </a:lnSpc>
            </a:pPr>
            <a:r>
              <a:rPr lang="en-US" sz="2800" b="1">
                <a:latin typeface="VialogLTCom-Regular"/>
              </a:rPr>
              <a:t>2  Identify hazards – control risks</a:t>
            </a:r>
          </a:p>
          <a:p>
            <a:pPr>
              <a:lnSpc>
                <a:spcPct val="150000"/>
              </a:lnSpc>
            </a:pPr>
            <a:r>
              <a:rPr lang="en-US" sz="2800" b="1">
                <a:latin typeface="VialogLTCom-Regular"/>
              </a:rPr>
              <a:t>3  Define targets – develop programmes</a:t>
            </a:r>
          </a:p>
          <a:p>
            <a:pPr>
              <a:lnSpc>
                <a:spcPct val="150000"/>
              </a:lnSpc>
            </a:pPr>
            <a:r>
              <a:rPr lang="en-US" sz="2800" b="1">
                <a:latin typeface="VialogLTCom-Regular"/>
              </a:rPr>
              <a:t>4  Ensure a safe and healthy system – be well-organized</a:t>
            </a:r>
          </a:p>
          <a:p>
            <a:pPr>
              <a:lnSpc>
                <a:spcPct val="150000"/>
              </a:lnSpc>
            </a:pPr>
            <a:r>
              <a:rPr lang="en-US" sz="2800" b="1">
                <a:latin typeface="VialogLTCom-Regular"/>
              </a:rPr>
              <a:t>5  Ensure H&amp;S in machines, equipment and workplaces</a:t>
            </a:r>
          </a:p>
          <a:p>
            <a:pPr>
              <a:lnSpc>
                <a:spcPct val="150000"/>
              </a:lnSpc>
            </a:pPr>
            <a:r>
              <a:rPr lang="en-US" sz="2800" b="1">
                <a:latin typeface="VialogLTCom-Regular"/>
              </a:rPr>
              <a:t>6  Improve qualifications – develop competence</a:t>
            </a:r>
          </a:p>
          <a:p>
            <a:pPr>
              <a:lnSpc>
                <a:spcPct val="150000"/>
              </a:lnSpc>
            </a:pPr>
            <a:r>
              <a:rPr lang="en-US" sz="2800" b="1">
                <a:latin typeface="VialogLTCom-Regular"/>
              </a:rPr>
              <a:t>7  Invest in people – motivate by participation</a:t>
            </a:r>
            <a:endParaRPr lang="en-GB" sz="2800" b="1"/>
          </a:p>
        </p:txBody>
      </p:sp>
    </p:spTree>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323850" y="404813"/>
            <a:ext cx="8316913" cy="3240087"/>
          </a:xfrm>
        </p:spPr>
        <p:txBody>
          <a:bodyPr/>
          <a:lstStyle/>
          <a:p>
            <a:r>
              <a:rPr lang="en-GB" sz="1800" smtClean="0">
                <a:latin typeface="Calibri" pitchFamily="34" charset="0"/>
                <a:cs typeface="Calibri" pitchFamily="34" charset="0"/>
              </a:rPr>
              <a:t/>
            </a:r>
            <a:br>
              <a:rPr lang="en-GB" sz="1800" smtClean="0">
                <a:latin typeface="Calibri" pitchFamily="34" charset="0"/>
                <a:cs typeface="Calibri" pitchFamily="34" charset="0"/>
              </a:rPr>
            </a:br>
            <a:r>
              <a:rPr lang="en-US" sz="3600" smtClean="0">
                <a:latin typeface="Calibri" pitchFamily="34" charset="0"/>
                <a:cs typeface="Calibri" pitchFamily="34" charset="0"/>
              </a:rPr>
              <a:t/>
            </a:r>
            <a:br>
              <a:rPr lang="en-US" sz="3600" smtClean="0">
                <a:latin typeface="Calibri" pitchFamily="34" charset="0"/>
                <a:cs typeface="Calibri" pitchFamily="34" charset="0"/>
              </a:rPr>
            </a:br>
            <a:r>
              <a:rPr lang="en-US" sz="3600" smtClean="0">
                <a:latin typeface="Calibri" pitchFamily="34" charset="0"/>
                <a:cs typeface="Calibri" pitchFamily="34" charset="0"/>
              </a:rPr>
              <a:t>Content:</a:t>
            </a:r>
            <a:br>
              <a:rPr lang="en-US" sz="3600" smtClean="0">
                <a:latin typeface="Calibri" pitchFamily="34" charset="0"/>
                <a:cs typeface="Calibri" pitchFamily="34" charset="0"/>
              </a:rPr>
            </a:br>
            <a:r>
              <a:rPr lang="en-US" sz="3600" smtClean="0">
                <a:latin typeface="Calibri" pitchFamily="34" charset="0"/>
                <a:cs typeface="Calibri" pitchFamily="34" charset="0"/>
              </a:rPr>
              <a:t/>
            </a:r>
            <a:br>
              <a:rPr lang="en-US" sz="3600" smtClean="0">
                <a:latin typeface="Calibri" pitchFamily="34" charset="0"/>
                <a:cs typeface="Calibri" pitchFamily="34" charset="0"/>
              </a:rPr>
            </a:br>
            <a:r>
              <a:rPr lang="en-US" sz="3600" smtClean="0">
                <a:latin typeface="Calibri" pitchFamily="34" charset="0"/>
                <a:cs typeface="Calibri" pitchFamily="34" charset="0"/>
              </a:rPr>
              <a:t>1. EU OHS Strategic Framework 2021-2027</a:t>
            </a:r>
            <a:br>
              <a:rPr lang="en-US" sz="3600" smtClean="0">
                <a:latin typeface="Calibri" pitchFamily="34" charset="0"/>
                <a:cs typeface="Calibri" pitchFamily="34" charset="0"/>
              </a:rPr>
            </a:br>
            <a:r>
              <a:rPr lang="en-US" sz="3600" smtClean="0">
                <a:latin typeface="Calibri" pitchFamily="34" charset="0"/>
                <a:cs typeface="Calibri" pitchFamily="34" charset="0"/>
              </a:rPr>
              <a:t/>
            </a:r>
            <a:br>
              <a:rPr lang="en-US" sz="3600" smtClean="0">
                <a:latin typeface="Calibri" pitchFamily="34" charset="0"/>
                <a:cs typeface="Calibri" pitchFamily="34" charset="0"/>
              </a:rPr>
            </a:br>
            <a:r>
              <a:rPr lang="en-US" sz="3600" smtClean="0">
                <a:latin typeface="Calibri" pitchFamily="34" charset="0"/>
                <a:cs typeface="Calibri" pitchFamily="34" charset="0"/>
              </a:rPr>
              <a:t>2. EU-OSHA ESENER 2019 edition</a:t>
            </a:r>
            <a:endParaRPr lang="en-GB" smtClean="0">
              <a:latin typeface="Calibri" pitchFamily="34" charset="0"/>
              <a:cs typeface="Calibri" pitchFamily="34" charset="0"/>
            </a:endParaRPr>
          </a:p>
        </p:txBody>
      </p:sp>
    </p:spTree>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p:cNvPicPr>
          <p:nvPr/>
        </p:nvPicPr>
        <p:blipFill>
          <a:blip r:embed="rId2"/>
          <a:srcRect/>
          <a:stretch>
            <a:fillRect/>
          </a:stretch>
        </p:blipFill>
        <p:spPr bwMode="auto">
          <a:xfrm>
            <a:off x="317500" y="1063625"/>
            <a:ext cx="8637588" cy="4676775"/>
          </a:xfrm>
          <a:prstGeom prst="rect">
            <a:avLst/>
          </a:prstGeom>
          <a:noFill/>
          <a:ln w="9525">
            <a:noFill/>
            <a:miter lim="800000"/>
            <a:headEnd/>
            <a:tailEnd/>
          </a:ln>
        </p:spPr>
      </p:pic>
      <p:cxnSp>
        <p:nvCxnSpPr>
          <p:cNvPr id="4" name="Straight Arrow Connector 3">
            <a:extLst>
              <a:ext uri="{FF2B5EF4-FFF2-40B4-BE49-F238E27FC236}"/>
            </a:extLst>
          </p:cNvPr>
          <p:cNvCxnSpPr/>
          <p:nvPr/>
        </p:nvCxnSpPr>
        <p:spPr>
          <a:xfrm>
            <a:off x="7877175" y="1576388"/>
            <a:ext cx="914400" cy="0"/>
          </a:xfrm>
          <a:prstGeom prst="straightConnector1">
            <a:avLst/>
          </a:prstGeom>
          <a:ln w="76200" cmpd="sng">
            <a:solidFill>
              <a:srgbClr val="FF0000"/>
            </a:solidFill>
            <a:tailEnd type="triangle" w="lg" len="med"/>
          </a:ln>
        </p:spPr>
        <p:style>
          <a:lnRef idx="3">
            <a:schemeClr val="accent2"/>
          </a:lnRef>
          <a:fillRef idx="0">
            <a:schemeClr val="accent2"/>
          </a:fillRef>
          <a:effectRef idx="2">
            <a:schemeClr val="accent2"/>
          </a:effectRef>
          <a:fontRef idx="minor">
            <a:schemeClr val="tx1"/>
          </a:fontRef>
        </p:style>
      </p:cxnSp>
      <p:sp>
        <p:nvSpPr>
          <p:cNvPr id="20483" name="Title 1"/>
          <p:cNvSpPr txBox="1">
            <a:spLocks/>
          </p:cNvSpPr>
          <p:nvPr/>
        </p:nvSpPr>
        <p:spPr bwMode="auto">
          <a:xfrm>
            <a:off x="15875" y="23813"/>
            <a:ext cx="9144000" cy="620712"/>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Timeline of EU OHS</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p:cNvPicPr>
            <a:picLocks noChangeAspect="1"/>
          </p:cNvPicPr>
          <p:nvPr/>
        </p:nvPicPr>
        <p:blipFill>
          <a:blip r:embed="rId2"/>
          <a:srcRect/>
          <a:stretch>
            <a:fillRect/>
          </a:stretch>
        </p:blipFill>
        <p:spPr bwMode="auto">
          <a:xfrm>
            <a:off x="-457200" y="774700"/>
            <a:ext cx="6096000" cy="4438650"/>
          </a:xfrm>
          <a:prstGeom prst="rect">
            <a:avLst/>
          </a:prstGeom>
          <a:noFill/>
          <a:ln w="9525">
            <a:noFill/>
            <a:miter lim="800000"/>
            <a:headEnd/>
            <a:tailEnd/>
          </a:ln>
        </p:spPr>
      </p:pic>
      <p:sp>
        <p:nvSpPr>
          <p:cNvPr id="8" name="TextBox 7">
            <a:extLst>
              <a:ext uri="{FF2B5EF4-FFF2-40B4-BE49-F238E27FC236}"/>
            </a:extLst>
          </p:cNvPr>
          <p:cNvSpPr txBox="1"/>
          <p:nvPr/>
        </p:nvSpPr>
        <p:spPr>
          <a:xfrm>
            <a:off x="7459663" y="857250"/>
            <a:ext cx="1684337" cy="369888"/>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b="1" dirty="0">
                <a:solidFill>
                  <a:schemeClr val="bg1"/>
                </a:solidFill>
                <a:latin typeface="+mn-lt"/>
                <a:cs typeface="+mn-cs"/>
              </a:rPr>
              <a:t>After 2020 …</a:t>
            </a:r>
            <a:endParaRPr lang="x-none" dirty="0">
              <a:solidFill>
                <a:schemeClr val="bg1"/>
              </a:solidFill>
              <a:latin typeface="+mn-lt"/>
              <a:cs typeface="+mn-cs"/>
            </a:endParaRPr>
          </a:p>
        </p:txBody>
      </p:sp>
      <p:sp>
        <p:nvSpPr>
          <p:cNvPr id="10" name="TextBox 9"/>
          <p:cNvSpPr txBox="1">
            <a:spLocks noChangeArrowheads="1"/>
          </p:cNvSpPr>
          <p:nvPr/>
        </p:nvSpPr>
        <p:spPr bwMode="auto">
          <a:xfrm>
            <a:off x="5702300" y="4035425"/>
            <a:ext cx="3154363" cy="1754188"/>
          </a:xfrm>
          <a:prstGeom prst="rect">
            <a:avLst/>
          </a:prstGeom>
          <a:solidFill>
            <a:srgbClr val="FF0000"/>
          </a:solidFill>
          <a:ln w="9525">
            <a:noFill/>
            <a:miter lim="800000"/>
            <a:headEnd/>
            <a:tailEnd/>
          </a:ln>
        </p:spPr>
        <p:txBody>
          <a:bodyPr>
            <a:spAutoFit/>
          </a:bodyPr>
          <a:lstStyle/>
          <a:p>
            <a:r>
              <a:rPr lang="en-US">
                <a:solidFill>
                  <a:schemeClr val="bg1"/>
                </a:solidFill>
              </a:rPr>
              <a:t>Defines the key priorities and actions for improving workers’ health and safety, addressing rapid changes in the economy, demography and work patterns.</a:t>
            </a:r>
            <a:endParaRPr lang="pt-PT">
              <a:solidFill>
                <a:schemeClr val="bg1"/>
              </a:solidFill>
            </a:endParaRPr>
          </a:p>
        </p:txBody>
      </p:sp>
      <p:sp>
        <p:nvSpPr>
          <p:cNvPr id="5" name="TextBox 4"/>
          <p:cNvSpPr txBox="1">
            <a:spLocks noChangeArrowheads="1"/>
          </p:cNvSpPr>
          <p:nvPr/>
        </p:nvSpPr>
        <p:spPr bwMode="auto">
          <a:xfrm>
            <a:off x="5702300" y="3495675"/>
            <a:ext cx="3154363" cy="646113"/>
          </a:xfrm>
          <a:prstGeom prst="rect">
            <a:avLst/>
          </a:prstGeom>
          <a:solidFill>
            <a:srgbClr val="FF0000"/>
          </a:solidFill>
          <a:ln w="9525">
            <a:noFill/>
            <a:miter lim="800000"/>
            <a:headEnd/>
            <a:tailEnd/>
          </a:ln>
        </p:spPr>
        <p:txBody>
          <a:bodyPr>
            <a:spAutoFit/>
          </a:bodyPr>
          <a:lstStyle/>
          <a:p>
            <a:r>
              <a:rPr lang="en-US">
                <a:solidFill>
                  <a:schemeClr val="bg1"/>
                </a:solidFill>
              </a:rPr>
              <a:t>SF = Comission Policy document</a:t>
            </a:r>
            <a:endParaRPr lang="pt-PT">
              <a:solidFill>
                <a:schemeClr val="bg1"/>
              </a:solidFill>
            </a:endParaRPr>
          </a:p>
        </p:txBody>
      </p:sp>
      <p:sp>
        <p:nvSpPr>
          <p:cNvPr id="6" name="TextBox 5"/>
          <p:cNvSpPr txBox="1">
            <a:spLocks noChangeArrowheads="1"/>
          </p:cNvSpPr>
          <p:nvPr/>
        </p:nvSpPr>
        <p:spPr bwMode="auto">
          <a:xfrm>
            <a:off x="5702300" y="2401888"/>
            <a:ext cx="3154363" cy="922337"/>
          </a:xfrm>
          <a:prstGeom prst="rect">
            <a:avLst/>
          </a:prstGeom>
          <a:solidFill>
            <a:srgbClr val="FF0000"/>
          </a:solidFill>
          <a:ln w="9525">
            <a:noFill/>
            <a:miter lim="800000"/>
            <a:headEnd/>
            <a:tailEnd/>
          </a:ln>
        </p:spPr>
        <p:txBody>
          <a:bodyPr>
            <a:spAutoFit/>
          </a:bodyPr>
          <a:lstStyle/>
          <a:p>
            <a:r>
              <a:rPr lang="en-US">
                <a:solidFill>
                  <a:schemeClr val="bg1"/>
                </a:solidFill>
              </a:rPr>
              <a:t>Communication = a tool for contact and inform people about EU issues</a:t>
            </a:r>
            <a:endParaRPr lang="pt-PT">
              <a:solidFill>
                <a:schemeClr val="bg1"/>
              </a:solidFill>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extLst>
          </p:cNvPr>
          <p:cNvSpPr txBox="1">
            <a:spLocks noGrp="1"/>
          </p:cNvSpPr>
          <p:nvPr>
            <p:ph idx="1"/>
          </p:nvPr>
        </p:nvSpPr>
        <p:spPr>
          <a:xfrm>
            <a:off x="107504" y="908720"/>
            <a:ext cx="8856984" cy="5139869"/>
          </a:xfrm>
        </p:spPr>
        <p:txBody>
          <a:bodyPr rtlCol="0">
            <a:spAutoFit/>
          </a:bodyPr>
          <a:lstStyle/>
          <a:p>
            <a:pPr marL="0" indent="0" algn="just" fontAlgn="auto">
              <a:spcAft>
                <a:spcPts val="0"/>
              </a:spcAft>
              <a:buFont typeface="Wingdings" pitchFamily="2" charset="2"/>
              <a:buNone/>
              <a:defRPr/>
            </a:pPr>
            <a:r>
              <a:rPr lang="en-US" sz="2400" dirty="0">
                <a:solidFill>
                  <a:srgbClr val="1E1E1F"/>
                </a:solidFill>
              </a:rPr>
              <a:t>Start from: Conclusion</a:t>
            </a:r>
          </a:p>
          <a:p>
            <a:pPr marL="0" indent="0" algn="just" fontAlgn="auto">
              <a:spcAft>
                <a:spcPts val="0"/>
              </a:spcAft>
              <a:buFont typeface="Wingdings" pitchFamily="2" charset="2"/>
              <a:buNone/>
              <a:defRPr/>
            </a:pPr>
            <a:endParaRPr lang="en-US" sz="100" dirty="0">
              <a:solidFill>
                <a:srgbClr val="1E1E1F"/>
              </a:solidFill>
            </a:endParaRPr>
          </a:p>
          <a:p>
            <a:pPr marL="252000" indent="-252000" algn="just" fontAlgn="auto">
              <a:spcAft>
                <a:spcPts val="0"/>
              </a:spcAft>
              <a:defRPr/>
            </a:pPr>
            <a:r>
              <a:rPr lang="en-US" dirty="0">
                <a:solidFill>
                  <a:srgbClr val="1E1E1F"/>
                </a:solidFill>
              </a:rPr>
              <a:t>SF aims at </a:t>
            </a:r>
            <a:r>
              <a:rPr lang="en-US" dirty="0" err="1">
                <a:solidFill>
                  <a:srgbClr val="1E1E1F"/>
                </a:solidFill>
                <a:highlight>
                  <a:srgbClr val="FFFF00"/>
                </a:highlight>
              </a:rPr>
              <a:t>mobilising</a:t>
            </a:r>
            <a:r>
              <a:rPr lang="en-US" dirty="0">
                <a:solidFill>
                  <a:srgbClr val="1E1E1F"/>
                </a:solidFill>
              </a:rPr>
              <a:t> EU institutions, MSs, </a:t>
            </a:r>
            <a:r>
              <a:rPr lang="en-US" dirty="0">
                <a:solidFill>
                  <a:srgbClr val="FF0000"/>
                </a:solidFill>
              </a:rPr>
              <a:t>social partners</a:t>
            </a:r>
            <a:r>
              <a:rPr lang="en-US" dirty="0">
                <a:solidFill>
                  <a:srgbClr val="1E1E1F"/>
                </a:solidFill>
              </a:rPr>
              <a:t>, and other relevant stakeholders around common priorities on workers’ H&amp;S. It applies to all relevant parties dealing with H&amp;S (national administrations including LIs, employers, workers, and other relevant OSH actors) and creates a framework for action, cooperation and exchange.</a:t>
            </a:r>
          </a:p>
          <a:p>
            <a:pPr marL="0" indent="0" algn="just" fontAlgn="auto">
              <a:spcAft>
                <a:spcPts val="0"/>
              </a:spcAft>
              <a:buFont typeface="Wingdings" pitchFamily="2" charset="2"/>
              <a:buNone/>
              <a:defRPr/>
            </a:pPr>
            <a:endParaRPr lang="en-US" sz="1050" dirty="0">
              <a:solidFill>
                <a:srgbClr val="1E1E1F"/>
              </a:solidFill>
            </a:endParaRPr>
          </a:p>
          <a:p>
            <a:pPr marL="252000" indent="-252000" algn="just" fontAlgn="auto">
              <a:spcAft>
                <a:spcPts val="0"/>
              </a:spcAft>
              <a:defRPr/>
            </a:pPr>
            <a:r>
              <a:rPr lang="en-US" dirty="0">
                <a:solidFill>
                  <a:srgbClr val="1E1E1F"/>
                </a:solidFill>
              </a:rPr>
              <a:t>EC will work with MS and </a:t>
            </a:r>
            <a:r>
              <a:rPr lang="en-US" dirty="0">
                <a:solidFill>
                  <a:srgbClr val="FF0000"/>
                </a:solidFill>
              </a:rPr>
              <a:t>social partners</a:t>
            </a:r>
            <a:r>
              <a:rPr lang="en-US" dirty="0">
                <a:solidFill>
                  <a:srgbClr val="1E1E1F"/>
                </a:solidFill>
              </a:rPr>
              <a:t> to address </a:t>
            </a:r>
            <a:r>
              <a:rPr lang="en-US" dirty="0">
                <a:solidFill>
                  <a:srgbClr val="1E1E1F"/>
                </a:solidFill>
                <a:highlight>
                  <a:srgbClr val="FFFF00"/>
                </a:highlight>
              </a:rPr>
              <a:t>change</a:t>
            </a:r>
            <a:r>
              <a:rPr lang="en-US" dirty="0">
                <a:solidFill>
                  <a:srgbClr val="1E1E1F"/>
                </a:solidFill>
              </a:rPr>
              <a:t> in the new world of work; improve the </a:t>
            </a:r>
            <a:r>
              <a:rPr lang="en-US" dirty="0">
                <a:solidFill>
                  <a:srgbClr val="1E1E1F"/>
                </a:solidFill>
                <a:highlight>
                  <a:srgbClr val="FFFF00"/>
                </a:highlight>
              </a:rPr>
              <a:t>prevention</a:t>
            </a:r>
            <a:r>
              <a:rPr lang="en-US" dirty="0">
                <a:solidFill>
                  <a:srgbClr val="1E1E1F"/>
                </a:solidFill>
              </a:rPr>
              <a:t> of workplace accidents and illnesses in line with the ‘vision zero’ approach; and increase </a:t>
            </a:r>
            <a:r>
              <a:rPr lang="en-US" dirty="0">
                <a:solidFill>
                  <a:srgbClr val="1E1E1F"/>
                </a:solidFill>
                <a:highlight>
                  <a:srgbClr val="FFFF00"/>
                </a:highlight>
              </a:rPr>
              <a:t>preparedness</a:t>
            </a:r>
            <a:r>
              <a:rPr lang="en-US" dirty="0">
                <a:solidFill>
                  <a:srgbClr val="1E1E1F"/>
                </a:solidFill>
              </a:rPr>
              <a:t> for potential future health crises.</a:t>
            </a:r>
          </a:p>
          <a:p>
            <a:pPr marL="0" indent="0" algn="just" fontAlgn="auto">
              <a:spcAft>
                <a:spcPts val="0"/>
              </a:spcAft>
              <a:buFont typeface="Wingdings" pitchFamily="2" charset="2"/>
              <a:buNone/>
              <a:defRPr/>
            </a:pPr>
            <a:endParaRPr lang="en-US" sz="1050" dirty="0">
              <a:solidFill>
                <a:srgbClr val="1E1E1F"/>
              </a:solidFill>
            </a:endParaRPr>
          </a:p>
          <a:p>
            <a:pPr marL="252000" indent="-252000" algn="just" fontAlgn="auto">
              <a:spcAft>
                <a:spcPts val="0"/>
              </a:spcAft>
              <a:defRPr/>
            </a:pPr>
            <a:r>
              <a:rPr lang="en-US" dirty="0">
                <a:solidFill>
                  <a:srgbClr val="1E1E1F"/>
                </a:solidFill>
              </a:rPr>
              <a:t>EC calls on MS to </a:t>
            </a:r>
            <a:r>
              <a:rPr lang="en-US" dirty="0">
                <a:solidFill>
                  <a:srgbClr val="1E1E1F"/>
                </a:solidFill>
                <a:highlight>
                  <a:srgbClr val="FFFF00"/>
                </a:highlight>
              </a:rPr>
              <a:t>update and draw up their national OSH strategies </a:t>
            </a:r>
            <a:r>
              <a:rPr lang="en-US" dirty="0">
                <a:solidFill>
                  <a:srgbClr val="1E1E1F"/>
                </a:solidFill>
              </a:rPr>
              <a:t>in line with this SF – in cooperation with </a:t>
            </a:r>
            <a:r>
              <a:rPr lang="en-US" dirty="0">
                <a:solidFill>
                  <a:srgbClr val="FF0000"/>
                </a:solidFill>
              </a:rPr>
              <a:t>social partners</a:t>
            </a:r>
            <a:r>
              <a:rPr lang="en-US" dirty="0">
                <a:solidFill>
                  <a:srgbClr val="1E1E1F"/>
                </a:solidFill>
              </a:rPr>
              <a:t> – to ensure that the new measures are applied on the ground. The 2023 OSH summit will allow taking stock of progress on this ambitious framework as well as an assessment of adaptation in light of the rapidly changing context.</a:t>
            </a:r>
          </a:p>
        </p:txBody>
      </p:sp>
      <p:sp>
        <p:nvSpPr>
          <p:cNvPr id="22530" name="Title 1"/>
          <p:cNvSpPr txBox="1">
            <a:spLocks/>
          </p:cNvSpPr>
          <p:nvPr/>
        </p:nvSpPr>
        <p:spPr bwMode="auto">
          <a:xfrm>
            <a:off x="15875" y="23813"/>
            <a:ext cx="9144000" cy="620712"/>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EU Strategic Framework in OHS 2021 – 2027</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cover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Grp="1" noChangeAspect="1" noChangeArrowheads="1"/>
          </p:cNvPicPr>
          <p:nvPr>
            <p:ph idx="1"/>
          </p:nvPr>
        </p:nvPicPr>
        <p:blipFill>
          <a:blip r:embed="rId2"/>
          <a:srcRect/>
          <a:stretch>
            <a:fillRect/>
          </a:stretch>
        </p:blipFill>
        <p:spPr>
          <a:xfrm>
            <a:off x="-7938" y="1214438"/>
            <a:ext cx="4579938" cy="4405312"/>
          </a:xfrm>
        </p:spPr>
      </p:pic>
      <p:sp>
        <p:nvSpPr>
          <p:cNvPr id="5" name="TextBox 4">
            <a:extLst>
              <a:ext uri="{FF2B5EF4-FFF2-40B4-BE49-F238E27FC236}"/>
            </a:extLst>
          </p:cNvPr>
          <p:cNvSpPr txBox="1"/>
          <p:nvPr/>
        </p:nvSpPr>
        <p:spPr>
          <a:xfrm>
            <a:off x="4735513" y="846138"/>
            <a:ext cx="4408487" cy="368300"/>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b="1" dirty="0">
                <a:solidFill>
                  <a:schemeClr val="bg1"/>
                </a:solidFill>
                <a:latin typeface="+mn-lt"/>
                <a:cs typeface="+mn-cs"/>
              </a:rPr>
              <a:t>2. Anticipating and managing change</a:t>
            </a:r>
            <a:endParaRPr lang="x-none" dirty="0">
              <a:solidFill>
                <a:schemeClr val="bg1"/>
              </a:solidFill>
              <a:latin typeface="+mn-lt"/>
              <a:cs typeface="+mn-cs"/>
            </a:endParaRPr>
          </a:p>
        </p:txBody>
      </p:sp>
      <p:sp>
        <p:nvSpPr>
          <p:cNvPr id="2" name="TextBox 1">
            <a:extLst>
              <a:ext uri="{FF2B5EF4-FFF2-40B4-BE49-F238E27FC236}"/>
            </a:extLst>
          </p:cNvPr>
          <p:cNvSpPr txBox="1"/>
          <p:nvPr/>
        </p:nvSpPr>
        <p:spPr>
          <a:xfrm>
            <a:off x="4735513" y="1341438"/>
            <a:ext cx="4408487" cy="4973637"/>
          </a:xfrm>
          <a:prstGeom prst="rect">
            <a:avLst/>
          </a:prstGeom>
          <a:solidFill>
            <a:srgbClr val="FFC000"/>
          </a:solidFill>
        </p:spPr>
        <p:txBody>
          <a:bodyPr>
            <a:spAutoFit/>
          </a:bodyPr>
          <a:lstStyle/>
          <a:p>
            <a:pPr fontAlgn="auto">
              <a:spcBef>
                <a:spcPts val="0"/>
              </a:spcBef>
              <a:spcAft>
                <a:spcPts val="0"/>
              </a:spcAft>
              <a:defRPr/>
            </a:pPr>
            <a:r>
              <a:rPr lang="en-US" sz="1725" dirty="0">
                <a:latin typeface="+mn-lt"/>
                <a:cs typeface="+mn-cs"/>
              </a:rPr>
              <a:t>COM: </a:t>
            </a: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Legislation</a:t>
            </a: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Non-legislative measures</a:t>
            </a:r>
          </a:p>
          <a:p>
            <a:pPr marL="214313" indent="-214313" fontAlgn="auto">
              <a:spcBef>
                <a:spcPts val="0"/>
              </a:spcBef>
              <a:spcAft>
                <a:spcPts val="0"/>
              </a:spcAft>
              <a:buFont typeface="Arial" panose="020B0604020202020204" pitchFamily="34" charset="0"/>
              <a:buChar char="•"/>
              <a:defRPr/>
            </a:pPr>
            <a:r>
              <a:rPr lang="en-US" sz="1725" dirty="0" err="1">
                <a:latin typeface="+mn-lt"/>
                <a:cs typeface="+mn-cs"/>
              </a:rPr>
              <a:t>Campaining</a:t>
            </a:r>
            <a:endParaRPr lang="en-US" sz="1725" dirty="0">
              <a:latin typeface="+mn-lt"/>
              <a:cs typeface="+mn-cs"/>
            </a:endParaRP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Tools, Guidelines</a:t>
            </a:r>
          </a:p>
          <a:p>
            <a:pPr fontAlgn="auto">
              <a:spcBef>
                <a:spcPts val="0"/>
              </a:spcBef>
              <a:spcAft>
                <a:spcPts val="0"/>
              </a:spcAft>
              <a:defRPr/>
            </a:pPr>
            <a:endParaRPr lang="en-US" sz="1725" dirty="0">
              <a:latin typeface="+mn-lt"/>
              <a:cs typeface="+mn-cs"/>
            </a:endParaRPr>
          </a:p>
          <a:p>
            <a:pPr fontAlgn="auto">
              <a:spcBef>
                <a:spcPts val="0"/>
              </a:spcBef>
              <a:spcAft>
                <a:spcPts val="0"/>
              </a:spcAft>
              <a:defRPr/>
            </a:pPr>
            <a:r>
              <a:rPr lang="en-US" sz="1725" dirty="0">
                <a:latin typeface="+mn-lt"/>
                <a:cs typeface="+mn-cs"/>
              </a:rPr>
              <a:t>GOV: </a:t>
            </a:r>
          </a:p>
          <a:p>
            <a:pPr marL="257175" indent="-257175" fontAlgn="auto">
              <a:spcBef>
                <a:spcPts val="0"/>
              </a:spcBef>
              <a:spcAft>
                <a:spcPts val="0"/>
              </a:spcAft>
              <a:buFont typeface="Arial" panose="020B0604020202020204" pitchFamily="34" charset="0"/>
              <a:buChar char="•"/>
              <a:defRPr/>
            </a:pPr>
            <a:r>
              <a:rPr lang="en-US" sz="1725" dirty="0">
                <a:latin typeface="+mn-lt"/>
                <a:cs typeface="+mn-cs"/>
              </a:rPr>
              <a:t>National strategies reg. green and digital transitions</a:t>
            </a: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Efficient </a:t>
            </a:r>
            <a:r>
              <a:rPr lang="en-US" sz="1725" dirty="0" err="1">
                <a:latin typeface="+mn-lt"/>
                <a:cs typeface="+mn-cs"/>
              </a:rPr>
              <a:t>labour</a:t>
            </a:r>
            <a:r>
              <a:rPr lang="en-US" sz="1725" dirty="0">
                <a:latin typeface="+mn-lt"/>
                <a:cs typeface="+mn-cs"/>
              </a:rPr>
              <a:t> inspection</a:t>
            </a: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Mental and PSR across sectors</a:t>
            </a:r>
          </a:p>
          <a:p>
            <a:pPr marL="214313" indent="-214313" fontAlgn="auto">
              <a:spcBef>
                <a:spcPts val="0"/>
              </a:spcBef>
              <a:spcAft>
                <a:spcPts val="0"/>
              </a:spcAft>
              <a:buFont typeface="Arial" panose="020B0604020202020204" pitchFamily="34" charset="0"/>
              <a:buChar char="•"/>
              <a:defRPr/>
            </a:pPr>
            <a:endParaRPr lang="en-US" sz="1725" dirty="0">
              <a:latin typeface="+mn-lt"/>
              <a:cs typeface="+mn-cs"/>
            </a:endParaRPr>
          </a:p>
          <a:p>
            <a:pPr fontAlgn="auto">
              <a:spcBef>
                <a:spcPts val="0"/>
              </a:spcBef>
              <a:spcAft>
                <a:spcPts val="0"/>
              </a:spcAft>
              <a:defRPr/>
            </a:pPr>
            <a:r>
              <a:rPr lang="en-US" sz="1725" dirty="0">
                <a:latin typeface="+mn-lt"/>
                <a:cs typeface="+mn-cs"/>
              </a:rPr>
              <a:t>SP: </a:t>
            </a: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Update industry agreements – PSRs, MSD</a:t>
            </a:r>
          </a:p>
          <a:p>
            <a:pPr marL="214313" indent="-214313" fontAlgn="auto">
              <a:spcBef>
                <a:spcPts val="0"/>
              </a:spcBef>
              <a:spcAft>
                <a:spcPts val="0"/>
              </a:spcAft>
              <a:buFont typeface="Arial" panose="020B0604020202020204" pitchFamily="34" charset="0"/>
              <a:buChar char="•"/>
              <a:defRPr/>
            </a:pPr>
            <a:r>
              <a:rPr lang="en-US" sz="1725" dirty="0">
                <a:latin typeface="+mn-lt"/>
                <a:cs typeface="+mn-cs"/>
              </a:rPr>
              <a:t>Focus on solutions for TW, </a:t>
            </a:r>
            <a:r>
              <a:rPr lang="en-US" sz="1725" dirty="0" err="1">
                <a:latin typeface="+mn-lt"/>
                <a:cs typeface="+mn-cs"/>
              </a:rPr>
              <a:t>digi</a:t>
            </a:r>
            <a:r>
              <a:rPr lang="en-US" sz="1725" dirty="0">
                <a:latin typeface="+mn-lt"/>
                <a:cs typeface="+mn-cs"/>
              </a:rPr>
              <a:t>, disconnect</a:t>
            </a:r>
          </a:p>
          <a:p>
            <a:pPr marL="214313" indent="-214313" fontAlgn="auto">
              <a:spcBef>
                <a:spcPts val="0"/>
              </a:spcBef>
              <a:spcAft>
                <a:spcPts val="0"/>
              </a:spcAft>
              <a:buFont typeface="Arial" panose="020B0604020202020204" pitchFamily="34" charset="0"/>
              <a:buChar char="•"/>
              <a:defRPr/>
            </a:pPr>
            <a:endParaRPr lang="en-US" sz="2400" dirty="0">
              <a:latin typeface="+mn-lt"/>
              <a:cs typeface="+mn-cs"/>
            </a:endParaRPr>
          </a:p>
        </p:txBody>
      </p:sp>
      <p:sp>
        <p:nvSpPr>
          <p:cNvPr id="23556" name="Title 1"/>
          <p:cNvSpPr txBox="1">
            <a:spLocks/>
          </p:cNvSpPr>
          <p:nvPr/>
        </p:nvSpPr>
        <p:spPr bwMode="auto">
          <a:xfrm>
            <a:off x="0" y="-58738"/>
            <a:ext cx="9144000" cy="620713"/>
          </a:xfrm>
          <a:prstGeom prst="rect">
            <a:avLst/>
          </a:prstGeom>
          <a:solidFill>
            <a:schemeClr val="accent1"/>
          </a:solidFill>
          <a:ln w="9525">
            <a:noFill/>
            <a:miter lim="800000"/>
            <a:headEnd/>
            <a:tailEnd/>
          </a:ln>
        </p:spPr>
        <p:txBody>
          <a:bodyPr anchor="ctr"/>
          <a:lstStyle/>
          <a:p>
            <a:pPr algn="ctr" defTabSz="457200"/>
            <a:r>
              <a:rPr lang="en-US" sz="2400" b="1">
                <a:solidFill>
                  <a:schemeClr val="bg1"/>
                </a:solidFill>
              </a:rPr>
              <a:t/>
            </a:r>
            <a:br>
              <a:rPr lang="en-US" sz="2400" b="1">
                <a:solidFill>
                  <a:schemeClr val="bg1"/>
                </a:solidFill>
              </a:rPr>
            </a:br>
            <a:r>
              <a:rPr lang="en-US" sz="2300" b="1">
                <a:solidFill>
                  <a:schemeClr val="bg1"/>
                </a:solidFill>
              </a:rPr>
              <a:t>EU Strategic Framework in OHS 2021 – 2027</a:t>
            </a:r>
            <a:r>
              <a:rPr lang="en-US" sz="2400" b="1">
                <a:solidFill>
                  <a:schemeClr val="bg1"/>
                </a:solidFill>
              </a:rPr>
              <a:t/>
            </a:r>
            <a:br>
              <a:rPr lang="en-US" sz="2400" b="1">
                <a:solidFill>
                  <a:schemeClr val="bg1"/>
                </a:solidFill>
              </a:rPr>
            </a:br>
            <a:endParaRPr lang="en-GB" sz="2400" b="1">
              <a:solidFill>
                <a:schemeClr val="bg1"/>
              </a:solidFill>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a:xfrm>
            <a:off x="576263" y="1341438"/>
            <a:ext cx="7991475" cy="3240087"/>
          </a:xfrm>
        </p:spPr>
        <p:txBody>
          <a:bodyPr/>
          <a:lstStyle/>
          <a:p>
            <a:r>
              <a:rPr lang="en-GB" sz="1800" smtClean="0">
                <a:latin typeface="Calibri" pitchFamily="34" charset="0"/>
                <a:cs typeface="Calibri" pitchFamily="34" charset="0"/>
              </a:rPr>
              <a:t/>
            </a:r>
            <a:br>
              <a:rPr lang="en-GB" sz="1800" smtClean="0">
                <a:latin typeface="Calibri" pitchFamily="34" charset="0"/>
                <a:cs typeface="Calibri" pitchFamily="34" charset="0"/>
              </a:rPr>
            </a:br>
            <a:r>
              <a:rPr lang="en-US" sz="3600" smtClean="0">
                <a:latin typeface="Calibri" pitchFamily="34" charset="0"/>
                <a:cs typeface="Calibri" pitchFamily="34" charset="0"/>
              </a:rPr>
              <a:t/>
            </a:r>
            <a:br>
              <a:rPr lang="en-US" sz="3600" smtClean="0">
                <a:latin typeface="Calibri" pitchFamily="34" charset="0"/>
                <a:cs typeface="Calibri" pitchFamily="34" charset="0"/>
              </a:rPr>
            </a:br>
            <a:r>
              <a:rPr lang="en-US" sz="3600" smtClean="0">
                <a:latin typeface="Calibri" pitchFamily="34" charset="0"/>
                <a:cs typeface="Calibri" pitchFamily="34" charset="0"/>
              </a:rPr>
              <a:t>2. EU-OSHA ESENER 2019 edition</a:t>
            </a:r>
            <a:endParaRPr lang="en-GB" smtClean="0">
              <a:latin typeface="Calibri" pitchFamily="34" charset="0"/>
              <a:cs typeface="Calibri" pitchFamily="34" charset="0"/>
            </a:endParaRPr>
          </a:p>
        </p:txBody>
      </p:sp>
    </p:spTree>
  </p:cSld>
  <p:clrMapOvr>
    <a:masterClrMapping/>
  </p:clrMapOvr>
  <p:transition spd="slow">
    <p:pull dir="ru"/>
  </p:transition>
</p:sld>
</file>

<file path=ppt/theme/theme1.xml><?xml version="1.0" encoding="utf-8"?>
<a:theme xmlns:a="http://schemas.openxmlformats.org/drawingml/2006/main" name="ESENER">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SENER 1">
        <a:dk1>
          <a:srgbClr val="003399"/>
        </a:dk1>
        <a:lt1>
          <a:srgbClr val="FFFFFF"/>
        </a:lt1>
        <a:dk2>
          <a:srgbClr val="000000"/>
        </a:dk2>
        <a:lt2>
          <a:srgbClr val="FFFFFF"/>
        </a:lt2>
        <a:accent1>
          <a:srgbClr val="003399"/>
        </a:accent1>
        <a:accent2>
          <a:srgbClr val="F6A400"/>
        </a:accent2>
        <a:accent3>
          <a:srgbClr val="AAAAAA"/>
        </a:accent3>
        <a:accent4>
          <a:srgbClr val="DADADA"/>
        </a:accent4>
        <a:accent5>
          <a:srgbClr val="AAADCA"/>
        </a:accent5>
        <a:accent6>
          <a:srgbClr val="DF9400"/>
        </a:accent6>
        <a:hlink>
          <a:srgbClr val="003399"/>
        </a:hlink>
        <a:folHlink>
          <a:srgbClr val="B1B3B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ESENER</Template>
  <TotalTime>25</TotalTime>
  <Words>1178</Words>
  <Application>Microsoft Office PowerPoint</Application>
  <PresentationFormat>On-screen Show (4:3)</PresentationFormat>
  <Paragraphs>341</Paragraphs>
  <Slides>37</Slides>
  <Notes>24</Notes>
  <HiddenSlides>0</HiddenSlides>
  <MMClips>0</MMClips>
  <ScaleCrop>false</ScaleCrop>
  <HeadingPairs>
    <vt:vector size="6" baseType="variant">
      <vt:variant>
        <vt:lpstr>Tipos de letra usados</vt:lpstr>
      </vt:variant>
      <vt:variant>
        <vt:i4>9</vt:i4>
      </vt:variant>
      <vt:variant>
        <vt:lpstr>Modelo de apresentação</vt:lpstr>
      </vt:variant>
      <vt:variant>
        <vt:i4>5</vt:i4>
      </vt:variant>
      <vt:variant>
        <vt:lpstr>Títulos dos diapositivos</vt:lpstr>
      </vt:variant>
      <vt:variant>
        <vt:i4>37</vt:i4>
      </vt:variant>
    </vt:vector>
  </HeadingPairs>
  <TitlesOfParts>
    <vt:vector size="51" baseType="lpstr">
      <vt:lpstr>Arial</vt:lpstr>
      <vt:lpstr>Wingdings</vt:lpstr>
      <vt:lpstr>Calibri</vt:lpstr>
      <vt:lpstr>Georgia</vt:lpstr>
      <vt:lpstr>Times New Roman</vt:lpstr>
      <vt:lpstr>Lucida Sans Unicode</vt:lpstr>
      <vt:lpstr>Verdana</vt:lpstr>
      <vt:lpstr>DGUVMeta-Bold</vt:lpstr>
      <vt:lpstr>VialogLTCom-Regular</vt:lpstr>
      <vt:lpstr>ESENER</vt:lpstr>
      <vt:lpstr>ESENER</vt:lpstr>
      <vt:lpstr>ESENER</vt:lpstr>
      <vt:lpstr>ESENER</vt:lpstr>
      <vt:lpstr>ESENER</vt:lpstr>
      <vt:lpstr>  Occupational Health and Safety -  A vital issue for workers and trade unions  in capital cities </vt:lpstr>
      <vt:lpstr>Diapositivo 2</vt:lpstr>
      <vt:lpstr>Diapositivo 3</vt:lpstr>
      <vt:lpstr>  Content:  1. EU OHS Strategic Framework 2021-2027  2. EU-OSHA ESENER 2019 edition</vt:lpstr>
      <vt:lpstr>Diapositivo 5</vt:lpstr>
      <vt:lpstr>Diapositivo 6</vt:lpstr>
      <vt:lpstr>Diapositivo 7</vt:lpstr>
      <vt:lpstr>Diapositivo 8</vt:lpstr>
      <vt:lpstr>  2. EU-OSHA ESENER 2019 edition</vt:lpstr>
      <vt:lpstr> 3rd European Survey of Enterprises on New and Emerging Risks </vt:lpstr>
      <vt:lpstr> Sample size</vt:lpstr>
      <vt:lpstr>Diapositivo 12</vt:lpstr>
      <vt:lpstr>Risk factors present in the establishment (% establishments, EU-28) </vt:lpstr>
      <vt:lpstr>Diapositivo 14</vt:lpstr>
      <vt:lpstr>Workplace risk assessments carried out regularly, 2014-2019 (% estab.) </vt:lpstr>
      <vt:lpstr>Action plan and procedures against psychosocial risks, 2019 (% establishments)</vt:lpstr>
      <vt:lpstr>Diapositivo 17</vt:lpstr>
      <vt:lpstr>Major reasons for addressing health and safety, 2014- 2019 (% estab., EU-28)</vt:lpstr>
      <vt:lpstr>Visit from labour inspectorate in the 3 years prior to the survey, 14-19 (% estab.)</vt:lpstr>
      <vt:lpstr>Diapositivo 20</vt:lpstr>
      <vt:lpstr>Why workplace risk assessments are not carried out regularly, 14- 19 (% estab., EU-28)</vt:lpstr>
      <vt:lpstr>Major difficulties for addressing health and safety, 2014- 2019 (% estab., EU-28)</vt:lpstr>
      <vt:lpstr>Legal obligations as a major difficulty in addressing H&amp;S 14-19 (% establishments</vt:lpstr>
      <vt:lpstr>Are PSRs easier or more difficult to address than other risks? 2019 (% est.)</vt:lpstr>
      <vt:lpstr>Difficulties in addressing PSRs by establishment size, 2019 (% establishments)</vt:lpstr>
      <vt:lpstr>Diapositivo 26</vt:lpstr>
      <vt:lpstr>Forms of employee representation, 2014-2019 (% establishments, EU28)</vt:lpstr>
      <vt:lpstr>Appointment of H&amp;S representatives, by country, 2019 (% establishments)</vt:lpstr>
      <vt:lpstr>Employee involvement in measures to address PSRs risks, by country (% est.) </vt:lpstr>
      <vt:lpstr>  Back to EU OHS Strategic Framework 21-27  </vt:lpstr>
      <vt:lpstr>Diapositivo 31</vt:lpstr>
      <vt:lpstr>Diapositivo 32</vt:lpstr>
      <vt:lpstr>Diapositivo 33</vt:lpstr>
      <vt:lpstr>Diapositivo 34</vt:lpstr>
      <vt:lpstr>Diapositivo 35</vt:lpstr>
      <vt:lpstr>Diapositivo 36</vt:lpstr>
      <vt:lpstr>Diapositivo 37</vt:lpstr>
    </vt:vector>
  </TitlesOfParts>
  <Company>EU OSHA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COCKBURN</dc:creator>
  <cp:lastModifiedBy>sara</cp:lastModifiedBy>
  <cp:revision>404</cp:revision>
  <cp:lastPrinted>2017-01-19T13:50:18Z</cp:lastPrinted>
  <dcterms:created xsi:type="dcterms:W3CDTF">2012-06-26T10:33:39Z</dcterms:created>
  <dcterms:modified xsi:type="dcterms:W3CDTF">2022-10-20T10:27:51Z</dcterms:modified>
</cp:coreProperties>
</file>